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378" r:id="rId4"/>
  </p:sldMasterIdLst>
  <p:notesMasterIdLst>
    <p:notesMasterId r:id="rId38"/>
  </p:notesMasterIdLst>
  <p:handoutMasterIdLst>
    <p:handoutMasterId r:id="rId39"/>
  </p:handoutMasterIdLst>
  <p:sldIdLst>
    <p:sldId id="772" r:id="rId5"/>
    <p:sldId id="1255" r:id="rId6"/>
    <p:sldId id="1345" r:id="rId7"/>
    <p:sldId id="1344" r:id="rId8"/>
    <p:sldId id="1267" r:id="rId9"/>
    <p:sldId id="1284" r:id="rId10"/>
    <p:sldId id="1283" r:id="rId11"/>
    <p:sldId id="1346" r:id="rId12"/>
    <p:sldId id="1268" r:id="rId13"/>
    <p:sldId id="1341" r:id="rId14"/>
    <p:sldId id="1342" r:id="rId15"/>
    <p:sldId id="1275" r:id="rId16"/>
    <p:sldId id="1318" r:id="rId17"/>
    <p:sldId id="1281" r:id="rId18"/>
    <p:sldId id="1282" r:id="rId19"/>
    <p:sldId id="1324" r:id="rId20"/>
    <p:sldId id="1323" r:id="rId21"/>
    <p:sldId id="1266" r:id="rId22"/>
    <p:sldId id="1334" r:id="rId23"/>
    <p:sldId id="1348" r:id="rId24"/>
    <p:sldId id="1354" r:id="rId25"/>
    <p:sldId id="1335" r:id="rId26"/>
    <p:sldId id="1351" r:id="rId27"/>
    <p:sldId id="1352" r:id="rId28"/>
    <p:sldId id="1353" r:id="rId29"/>
    <p:sldId id="1355" r:id="rId30"/>
    <p:sldId id="1211" r:id="rId31"/>
    <p:sldId id="1270" r:id="rId32"/>
    <p:sldId id="948" r:id="rId33"/>
    <p:sldId id="1340" r:id="rId34"/>
    <p:sldId id="1272" r:id="rId35"/>
    <p:sldId id="1273" r:id="rId36"/>
    <p:sldId id="1347" r:id="rId37"/>
  </p:sldIdLst>
  <p:sldSz cx="12192000" cy="6858000"/>
  <p:notesSz cx="6954838" cy="9240838"/>
  <p:defaultTextStyle>
    <a:defPPr>
      <a:defRPr lang="en-US"/>
    </a:defPPr>
    <a:lvl1pPr marL="0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65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30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95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60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25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90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155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320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2911" userDrawn="1">
          <p15:clr>
            <a:srgbClr val="A4A3A4"/>
          </p15:clr>
        </p15:guide>
        <p15:guide id="2" pos="2191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80EDC5F-63B1-D8AA-7D80-E71F91EA71D2}" name="Charles Diamond" initials="CD" userId="S::cdiamond@water-economics.com::1b65b45e-03b6-4c68-bc88-b8f232247632" providerId="AD"/>
  <p188:author id="{1D5FA4D5-561D-D1D1-31C4-F967323B0495}" name="Grace Hunzicker" initials="GH" userId="499b8e7b0fabfce4" providerId="Windows Live"/>
  <p188:author id="{8B2DA8EF-F985-9E30-DF52-519F857726C5}" name="Grace Hunzicker" initials="GH" userId="S::ghunzicker@water-economics.com::2b1681a6-92a9-4074-8f10-1886c72721dc" providerId="AD"/>
  <p188:author id="{906E82F9-A642-E751-9F81-BE9E70300C49}" name="drew atwater" initials="da" userId="e4568689a29a6a37" providerId="Windows Liv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Rosemary Menard" initials="RM" lastIdx="12" clrIdx="6">
    <p:extLst>
      <p:ext uri="{19B8F6BF-5375-455C-9EA6-DF929625EA0E}">
        <p15:presenceInfo xmlns:p15="http://schemas.microsoft.com/office/powerpoint/2012/main" userId="S-1-5-21-1128794401-1563952352-1847928074-20485" providerId="AD"/>
      </p:ext>
    </p:extLst>
  </p:cmAuthor>
  <p:cmAuthor id="1" name="Amanda Wahula" initials="AW" lastIdx="5" clrIdx="0">
    <p:extLst>
      <p:ext uri="{19B8F6BF-5375-455C-9EA6-DF929625EA0E}">
        <p15:presenceInfo xmlns:p15="http://schemas.microsoft.com/office/powerpoint/2012/main" userId="S::awahula@raftelis.com::c39c889e-c53e-4ebd-8d28-5186dd40f49e" providerId="AD"/>
      </p:ext>
    </p:extLst>
  </p:cmAuthor>
  <p:cmAuthor id="2" name="Kevin Kostiuk" initials="KK" lastIdx="16" clrIdx="1">
    <p:extLst>
      <p:ext uri="{19B8F6BF-5375-455C-9EA6-DF929625EA0E}">
        <p15:presenceInfo xmlns:p15="http://schemas.microsoft.com/office/powerpoint/2012/main" userId="S::kkostiuk@raftelis.com::44b94222-88d6-4db2-abd8-f72ab8919ef2" providerId="AD"/>
      </p:ext>
    </p:extLst>
  </p:cmAuthor>
  <p:cmAuthor id="3" name="Nancy Phan" initials="NP" lastIdx="21" clrIdx="2">
    <p:extLst>
      <p:ext uri="{19B8F6BF-5375-455C-9EA6-DF929625EA0E}">
        <p15:presenceInfo xmlns:p15="http://schemas.microsoft.com/office/powerpoint/2012/main" userId="S::nphan@raftelis.com::2ae995ce-461d-42b0-aabc-d02ec006ee66" providerId="AD"/>
      </p:ext>
    </p:extLst>
  </p:cmAuthor>
  <p:cmAuthor id="4" name="Robert MCDonald" initials="RM" lastIdx="9" clrIdx="3">
    <p:extLst>
      <p:ext uri="{19B8F6BF-5375-455C-9EA6-DF929625EA0E}">
        <p15:presenceInfo xmlns:p15="http://schemas.microsoft.com/office/powerpoint/2012/main" userId="S::bob@cvwd.net::715290ba-28bf-4dc7-a3e3-6df36f0f6c0b" providerId="AD"/>
      </p:ext>
    </p:extLst>
  </p:cmAuthor>
  <p:cmAuthor id="5" name="Sanjay Gaur" initials="SG" lastIdx="16" clrIdx="4">
    <p:extLst>
      <p:ext uri="{19B8F6BF-5375-455C-9EA6-DF929625EA0E}">
        <p15:presenceInfo xmlns:p15="http://schemas.microsoft.com/office/powerpoint/2012/main" userId="S::sgaur@raftelis.com::1907fa41-5ce5-4567-8df8-774894ae7762" providerId="AD"/>
      </p:ext>
    </p:extLst>
  </p:cmAuthor>
  <p:cmAuthor id="6" name="Melissa Elliott" initials="ME" lastIdx="1" clrIdx="5">
    <p:extLst>
      <p:ext uri="{19B8F6BF-5375-455C-9EA6-DF929625EA0E}">
        <p15:presenceInfo xmlns:p15="http://schemas.microsoft.com/office/powerpoint/2012/main" userId="S::melliott@raftelis.com::eff62de9-9b1b-491a-bd37-cb2ea2b0017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E087"/>
    <a:srgbClr val="1D6FA9"/>
    <a:srgbClr val="00B6DE"/>
    <a:srgbClr val="4CB94D"/>
    <a:srgbClr val="023B40"/>
    <a:srgbClr val="6D8076"/>
    <a:srgbClr val="D7D7D7"/>
    <a:srgbClr val="FFFFFF"/>
    <a:srgbClr val="000000"/>
    <a:srgbClr val="2626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F7AEDAC-5520-408B-8347-90E94468A237}" v="3" dt="2026-06-03T23:30:58.151"/>
  </p1510:revLst>
</p1510:revInfo>
</file>

<file path=ppt/tableStyles.xml><?xml version="1.0" encoding="utf-8"?>
<a:tblStyleLst xmlns:a="http://schemas.openxmlformats.org/drawingml/2006/main" def="{21E4AEA4-8DFA-4A89-87EB-49C32662AFE0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712" autoAdjust="0"/>
    <p:restoredTop sz="90678" autoAdjust="0"/>
  </p:normalViewPr>
  <p:slideViewPr>
    <p:cSldViewPr snapToGrid="0">
      <p:cViewPr varScale="1">
        <p:scale>
          <a:sx n="98" d="100"/>
          <a:sy n="98" d="100"/>
        </p:scale>
        <p:origin x="72" y="9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2911"/>
        <p:guide pos="219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handoutMaster" Target="handoutMasters/handoutMaster1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viewProps" Target="viewProps.xml"/><Relationship Id="rId47" Type="http://schemas.microsoft.com/office/2018/10/relationships/authors" Target="author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commentAuthors" Target="commentAuthors.xml"/><Relationship Id="rId45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theme" Target="theme/theme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notesMaster" Target="notesMasters/notesMaster1.xml"/><Relationship Id="rId46" Type="http://schemas.microsoft.com/office/2015/10/relationships/revisionInfo" Target="revisionInfo.xml"/><Relationship Id="rId20" Type="http://schemas.openxmlformats.org/officeDocument/2006/relationships/slide" Target="slides/slide16.xml"/><Relationship Id="rId41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arles Diamond" userId="1b65b45e-03b6-4c68-bc88-b8f232247632" providerId="ADAL" clId="{29551155-2D59-4289-A175-5D478E782247}"/>
    <pc:docChg chg="undo custSel modSld">
      <pc:chgData name="Charles Diamond" userId="1b65b45e-03b6-4c68-bc88-b8f232247632" providerId="ADAL" clId="{29551155-2D59-4289-A175-5D478E782247}" dt="2026-06-03T23:31:22.983" v="52" actId="2711"/>
      <pc:docMkLst>
        <pc:docMk/>
      </pc:docMkLst>
      <pc:sldChg chg="modSp mod">
        <pc:chgData name="Charles Diamond" userId="1b65b45e-03b6-4c68-bc88-b8f232247632" providerId="ADAL" clId="{29551155-2D59-4289-A175-5D478E782247}" dt="2026-06-03T23:27:51.785" v="30" actId="2711"/>
        <pc:sldMkLst>
          <pc:docMk/>
          <pc:sldMk cId="1903657537" sldId="1272"/>
        </pc:sldMkLst>
        <pc:spChg chg="mod">
          <ac:chgData name="Charles Diamond" userId="1b65b45e-03b6-4c68-bc88-b8f232247632" providerId="ADAL" clId="{29551155-2D59-4289-A175-5D478E782247}" dt="2026-06-03T23:27:51.785" v="30" actId="2711"/>
          <ac:spMkLst>
            <pc:docMk/>
            <pc:sldMk cId="1903657537" sldId="1272"/>
            <ac:spMk id="6" creationId="{B33D71AF-0A8E-FC11-B0C6-C441BE7B5296}"/>
          </ac:spMkLst>
        </pc:spChg>
      </pc:sldChg>
      <pc:sldChg chg="modSp mod">
        <pc:chgData name="Charles Diamond" userId="1b65b45e-03b6-4c68-bc88-b8f232247632" providerId="ADAL" clId="{29551155-2D59-4289-A175-5D478E782247}" dt="2026-06-03T23:28:07.760" v="31" actId="2711"/>
        <pc:sldMkLst>
          <pc:docMk/>
          <pc:sldMk cId="337222258" sldId="1273"/>
        </pc:sldMkLst>
        <pc:spChg chg="mod">
          <ac:chgData name="Charles Diamond" userId="1b65b45e-03b6-4c68-bc88-b8f232247632" providerId="ADAL" clId="{29551155-2D59-4289-A175-5D478E782247}" dt="2026-06-03T23:28:07.760" v="31" actId="2711"/>
          <ac:spMkLst>
            <pc:docMk/>
            <pc:sldMk cId="337222258" sldId="1273"/>
            <ac:spMk id="11" creationId="{AA8EE3B3-ABFD-EF55-422B-0FF066CED34B}"/>
          </ac:spMkLst>
        </pc:spChg>
      </pc:sldChg>
      <pc:sldChg chg="modSp mod">
        <pc:chgData name="Charles Diamond" userId="1b65b45e-03b6-4c68-bc88-b8f232247632" providerId="ADAL" clId="{29551155-2D59-4289-A175-5D478E782247}" dt="2026-06-03T23:30:18.543" v="41"/>
        <pc:sldMkLst>
          <pc:docMk/>
          <pc:sldMk cId="2423394966" sldId="1281"/>
        </pc:sldMkLst>
        <pc:graphicFrameChg chg="mod modGraphic">
          <ac:chgData name="Charles Diamond" userId="1b65b45e-03b6-4c68-bc88-b8f232247632" providerId="ADAL" clId="{29551155-2D59-4289-A175-5D478E782247}" dt="2026-06-03T23:30:18.543" v="41"/>
          <ac:graphicFrameMkLst>
            <pc:docMk/>
            <pc:sldMk cId="2423394966" sldId="1281"/>
            <ac:graphicFrameMk id="6" creationId="{641615B0-BD1A-9842-171D-E100C370CB0E}"/>
          </ac:graphicFrameMkLst>
        </pc:graphicFrameChg>
      </pc:sldChg>
      <pc:sldChg chg="modSp mod">
        <pc:chgData name="Charles Diamond" userId="1b65b45e-03b6-4c68-bc88-b8f232247632" providerId="ADAL" clId="{29551155-2D59-4289-A175-5D478E782247}" dt="2026-06-03T23:31:22.983" v="52" actId="2711"/>
        <pc:sldMkLst>
          <pc:docMk/>
          <pc:sldMk cId="777667643" sldId="1282"/>
        </pc:sldMkLst>
        <pc:spChg chg="mod">
          <ac:chgData name="Charles Diamond" userId="1b65b45e-03b6-4c68-bc88-b8f232247632" providerId="ADAL" clId="{29551155-2D59-4289-A175-5D478E782247}" dt="2026-06-03T23:31:22.983" v="52" actId="2711"/>
          <ac:spMkLst>
            <pc:docMk/>
            <pc:sldMk cId="777667643" sldId="1282"/>
            <ac:spMk id="7" creationId="{31927387-362F-238A-92A7-64060CA86BAE}"/>
          </ac:spMkLst>
        </pc:spChg>
        <pc:graphicFrameChg chg="modGraphic">
          <ac:chgData name="Charles Diamond" userId="1b65b45e-03b6-4c68-bc88-b8f232247632" providerId="ADAL" clId="{29551155-2D59-4289-A175-5D478E782247}" dt="2026-06-03T23:31:14.892" v="51" actId="2711"/>
          <ac:graphicFrameMkLst>
            <pc:docMk/>
            <pc:sldMk cId="777667643" sldId="1282"/>
            <ac:graphicFrameMk id="6" creationId="{64FE0D63-9F8A-BFC8-D08B-D2448736C875}"/>
          </ac:graphicFrameMkLst>
        </pc:graphicFrameChg>
      </pc:sldChg>
      <pc:sldChg chg="modSp mod">
        <pc:chgData name="Charles Diamond" userId="1b65b45e-03b6-4c68-bc88-b8f232247632" providerId="ADAL" clId="{29551155-2D59-4289-A175-5D478E782247}" dt="2026-06-03T23:30:58.151" v="50"/>
        <pc:sldMkLst>
          <pc:docMk/>
          <pc:sldMk cId="2867437064" sldId="1318"/>
        </pc:sldMkLst>
        <pc:graphicFrameChg chg="mod modGraphic">
          <ac:chgData name="Charles Diamond" userId="1b65b45e-03b6-4c68-bc88-b8f232247632" providerId="ADAL" clId="{29551155-2D59-4289-A175-5D478E782247}" dt="2026-06-03T23:30:58.151" v="50"/>
          <ac:graphicFrameMkLst>
            <pc:docMk/>
            <pc:sldMk cId="2867437064" sldId="1318"/>
            <ac:graphicFrameMk id="6" creationId="{6C10C2AF-6CE7-149A-F079-6B6D5A0B2E40}"/>
          </ac:graphicFrameMkLst>
        </pc:graphicFrameChg>
      </pc:sldChg>
      <pc:sldChg chg="modSp mod">
        <pc:chgData name="Charles Diamond" userId="1b65b45e-03b6-4c68-bc88-b8f232247632" providerId="ADAL" clId="{29551155-2D59-4289-A175-5D478E782247}" dt="2026-06-03T23:26:23.761" v="24" actId="20577"/>
        <pc:sldMkLst>
          <pc:docMk/>
          <pc:sldMk cId="1486687330" sldId="1323"/>
        </pc:sldMkLst>
        <pc:spChg chg="mod">
          <ac:chgData name="Charles Diamond" userId="1b65b45e-03b6-4c68-bc88-b8f232247632" providerId="ADAL" clId="{29551155-2D59-4289-A175-5D478E782247}" dt="2026-06-03T23:26:23.761" v="24" actId="20577"/>
          <ac:spMkLst>
            <pc:docMk/>
            <pc:sldMk cId="1486687330" sldId="1323"/>
            <ac:spMk id="8" creationId="{B67192B1-35B0-CD44-2000-E2F18E77236F}"/>
          </ac:spMkLst>
        </pc:spChg>
      </pc:sldChg>
      <pc:sldChg chg="modSp mod">
        <pc:chgData name="Charles Diamond" userId="1b65b45e-03b6-4c68-bc88-b8f232247632" providerId="ADAL" clId="{29551155-2D59-4289-A175-5D478E782247}" dt="2026-06-03T23:27:30.784" v="29" actId="20577"/>
        <pc:sldMkLst>
          <pc:docMk/>
          <pc:sldMk cId="1259492726" sldId="1355"/>
        </pc:sldMkLst>
        <pc:graphicFrameChg chg="modGraphic">
          <ac:chgData name="Charles Diamond" userId="1b65b45e-03b6-4c68-bc88-b8f232247632" providerId="ADAL" clId="{29551155-2D59-4289-A175-5D478E782247}" dt="2026-06-03T23:27:30.784" v="29" actId="20577"/>
          <ac:graphicFrameMkLst>
            <pc:docMk/>
            <pc:sldMk cId="1259492726" sldId="1355"/>
            <ac:graphicFrameMk id="3" creationId="{7F8DEACC-E94C-53DA-B2E4-A57CD5B84441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761E551-3A43-4A7B-8164-27BD01FAEE62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69BDBE2E-1705-4D41-89FE-A0FD16DDF2E0}">
      <dgm:prSet phldrT="[Text]" phldr="0" custT="1"/>
      <dgm:spPr/>
      <dgm:t>
        <a:bodyPr/>
        <a:lstStyle/>
        <a:p>
          <a:r>
            <a:rPr lang="en-US" sz="2200" dirty="0">
              <a:latin typeface="Aptos" panose="020B0004020202020204" pitchFamily="34" charset="0"/>
            </a:rPr>
            <a:t>Policy Framework</a:t>
          </a:r>
        </a:p>
      </dgm:t>
    </dgm:pt>
    <dgm:pt modelId="{32FC76C5-1363-461A-9E23-54E314BDA7C5}" type="parTrans" cxnId="{32F7D9FA-3758-4197-A527-B5E4F48CC75B}">
      <dgm:prSet/>
      <dgm:spPr/>
      <dgm:t>
        <a:bodyPr/>
        <a:lstStyle/>
        <a:p>
          <a:endParaRPr lang="en-US" sz="3000"/>
        </a:p>
      </dgm:t>
    </dgm:pt>
    <dgm:pt modelId="{6E52C62E-7EE9-4EF2-AA15-02096296D304}" type="sibTrans" cxnId="{32F7D9FA-3758-4197-A527-B5E4F48CC75B}">
      <dgm:prSet/>
      <dgm:spPr/>
      <dgm:t>
        <a:bodyPr/>
        <a:lstStyle/>
        <a:p>
          <a:endParaRPr lang="en-US" sz="3000"/>
        </a:p>
      </dgm:t>
    </dgm:pt>
    <dgm:pt modelId="{3E6C9326-529D-4734-96A4-B044D458B72F}">
      <dgm:prSet phldrT="[Text]" phldr="0" custT="1"/>
      <dgm:spPr/>
      <dgm:t>
        <a:bodyPr/>
        <a:lstStyle/>
        <a:p>
          <a:r>
            <a:rPr lang="en-US" sz="2200" dirty="0">
              <a:solidFill>
                <a:schemeClr val="tx1"/>
              </a:solidFill>
              <a:latin typeface="Aptos" panose="020B0004020202020204" pitchFamily="34" charset="0"/>
            </a:rPr>
            <a:t>Cost-of-Service Analysis</a:t>
          </a:r>
        </a:p>
      </dgm:t>
    </dgm:pt>
    <dgm:pt modelId="{47A66107-6EF5-4489-A05B-7EF78FC992C9}" type="parTrans" cxnId="{E853362C-0903-4E68-9F18-F1E34C0D07FC}">
      <dgm:prSet/>
      <dgm:spPr/>
      <dgm:t>
        <a:bodyPr/>
        <a:lstStyle/>
        <a:p>
          <a:endParaRPr lang="en-US" sz="3000"/>
        </a:p>
      </dgm:t>
    </dgm:pt>
    <dgm:pt modelId="{673567E5-1D84-49F3-A84E-14BF9F393B2A}" type="sibTrans" cxnId="{E853362C-0903-4E68-9F18-F1E34C0D07FC}">
      <dgm:prSet/>
      <dgm:spPr/>
      <dgm:t>
        <a:bodyPr/>
        <a:lstStyle/>
        <a:p>
          <a:endParaRPr lang="en-US" sz="3000"/>
        </a:p>
      </dgm:t>
    </dgm:pt>
    <dgm:pt modelId="{D68E5BA6-01E3-4B76-8569-3DE9AD479C43}">
      <dgm:prSet phldrT="[Text]" phldr="0" custT="1"/>
      <dgm:spPr/>
      <dgm:t>
        <a:bodyPr/>
        <a:lstStyle/>
        <a:p>
          <a:r>
            <a:rPr lang="en-US" sz="2200" dirty="0">
              <a:solidFill>
                <a:schemeClr val="tx1"/>
              </a:solidFill>
              <a:latin typeface="Aptos" panose="020B0004020202020204" pitchFamily="34" charset="0"/>
            </a:rPr>
            <a:t>Rate </a:t>
          </a:r>
          <a:br>
            <a:rPr lang="en-US" sz="2200" dirty="0">
              <a:solidFill>
                <a:schemeClr val="tx1"/>
              </a:solidFill>
              <a:latin typeface="Aptos" panose="020B0004020202020204" pitchFamily="34" charset="0"/>
            </a:rPr>
          </a:br>
          <a:r>
            <a:rPr lang="en-US" sz="2200" dirty="0">
              <a:solidFill>
                <a:schemeClr val="tx1"/>
              </a:solidFill>
              <a:latin typeface="Aptos" panose="020B0004020202020204" pitchFamily="34" charset="0"/>
            </a:rPr>
            <a:t>Design</a:t>
          </a:r>
        </a:p>
      </dgm:t>
    </dgm:pt>
    <dgm:pt modelId="{494B8E89-B86C-4267-926E-F1F172500DB0}" type="parTrans" cxnId="{036081B3-AE75-41D6-8B15-6AA7A0A5E7E6}">
      <dgm:prSet/>
      <dgm:spPr/>
      <dgm:t>
        <a:bodyPr/>
        <a:lstStyle/>
        <a:p>
          <a:endParaRPr lang="en-US" sz="3000"/>
        </a:p>
      </dgm:t>
    </dgm:pt>
    <dgm:pt modelId="{12F17643-F85C-4F4E-89CE-26AD5F42DC50}" type="sibTrans" cxnId="{036081B3-AE75-41D6-8B15-6AA7A0A5E7E6}">
      <dgm:prSet/>
      <dgm:spPr/>
      <dgm:t>
        <a:bodyPr/>
        <a:lstStyle/>
        <a:p>
          <a:endParaRPr lang="en-US" sz="3000"/>
        </a:p>
      </dgm:t>
    </dgm:pt>
    <dgm:pt modelId="{9265EC1C-01AA-474B-91DD-EA7675DEE248}">
      <dgm:prSet phldrT="[Text]" phldr="0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US" sz="2200" dirty="0">
              <a:solidFill>
                <a:schemeClr val="bg1"/>
              </a:solidFill>
              <a:latin typeface="Aptos" panose="020B0004020202020204" pitchFamily="34" charset="0"/>
            </a:rPr>
            <a:t>Documentation</a:t>
          </a:r>
        </a:p>
      </dgm:t>
    </dgm:pt>
    <dgm:pt modelId="{D78A713D-210B-4B8E-A6A6-331776381182}" type="parTrans" cxnId="{44CA0874-B923-4F04-9476-960B95FBD3F2}">
      <dgm:prSet/>
      <dgm:spPr/>
      <dgm:t>
        <a:bodyPr/>
        <a:lstStyle/>
        <a:p>
          <a:endParaRPr lang="en-US" sz="3000"/>
        </a:p>
      </dgm:t>
    </dgm:pt>
    <dgm:pt modelId="{6DDCD645-2AB4-4A98-8F1F-BAC7373BF5E5}" type="sibTrans" cxnId="{44CA0874-B923-4F04-9476-960B95FBD3F2}">
      <dgm:prSet/>
      <dgm:spPr/>
      <dgm:t>
        <a:bodyPr/>
        <a:lstStyle/>
        <a:p>
          <a:endParaRPr lang="en-US" sz="3000"/>
        </a:p>
      </dgm:t>
    </dgm:pt>
    <dgm:pt modelId="{4DF99EF5-65C8-452C-B301-AEEB48B6AE22}">
      <dgm:prSet phldrT="[Text]" phldr="0" custT="1"/>
      <dgm:spPr/>
      <dgm:t>
        <a:bodyPr/>
        <a:lstStyle/>
        <a:p>
          <a:r>
            <a:rPr lang="en-US" sz="2200" dirty="0">
              <a:latin typeface="Aptos" panose="020B0004020202020204" pitchFamily="34" charset="0"/>
            </a:rPr>
            <a:t>Financial Plan</a:t>
          </a:r>
        </a:p>
      </dgm:t>
    </dgm:pt>
    <dgm:pt modelId="{9EA5C976-9B0A-4B24-BD3D-94B4AA286739}" type="parTrans" cxnId="{C2DCF910-8BA0-45CD-B759-BDD5F1EB9745}">
      <dgm:prSet/>
      <dgm:spPr/>
      <dgm:t>
        <a:bodyPr/>
        <a:lstStyle/>
        <a:p>
          <a:endParaRPr lang="en-US"/>
        </a:p>
      </dgm:t>
    </dgm:pt>
    <dgm:pt modelId="{9C39133A-69D2-41F8-9133-82D299536BF0}" type="sibTrans" cxnId="{C2DCF910-8BA0-45CD-B759-BDD5F1EB9745}">
      <dgm:prSet/>
      <dgm:spPr/>
      <dgm:t>
        <a:bodyPr/>
        <a:lstStyle/>
        <a:p>
          <a:endParaRPr lang="en-US"/>
        </a:p>
      </dgm:t>
    </dgm:pt>
    <dgm:pt modelId="{EA0DF4E6-7F45-4F16-9C03-3B193E3BCF29}" type="pres">
      <dgm:prSet presAssocID="{0761E551-3A43-4A7B-8164-27BD01FAEE62}" presName="diagram" presStyleCnt="0">
        <dgm:presLayoutVars>
          <dgm:dir/>
          <dgm:resizeHandles val="exact"/>
        </dgm:presLayoutVars>
      </dgm:prSet>
      <dgm:spPr/>
    </dgm:pt>
    <dgm:pt modelId="{28403294-2A5A-4418-8FF2-4ABACADBAA15}" type="pres">
      <dgm:prSet presAssocID="{69BDBE2E-1705-4D41-89FE-A0FD16DDF2E0}" presName="node" presStyleLbl="node1" presStyleIdx="0" presStyleCnt="5" custScaleY="100000">
        <dgm:presLayoutVars>
          <dgm:bulletEnabled val="1"/>
        </dgm:presLayoutVars>
      </dgm:prSet>
      <dgm:spPr/>
    </dgm:pt>
    <dgm:pt modelId="{41951075-4B40-4B4B-9B9F-91C50AAC4EBD}" type="pres">
      <dgm:prSet presAssocID="{6E52C62E-7EE9-4EF2-AA15-02096296D304}" presName="sibTrans" presStyleCnt="0"/>
      <dgm:spPr/>
    </dgm:pt>
    <dgm:pt modelId="{35CF6467-7686-4A0D-9D19-C3EE50DE48C8}" type="pres">
      <dgm:prSet presAssocID="{4DF99EF5-65C8-452C-B301-AEEB48B6AE22}" presName="node" presStyleLbl="node1" presStyleIdx="1" presStyleCnt="5">
        <dgm:presLayoutVars>
          <dgm:bulletEnabled val="1"/>
        </dgm:presLayoutVars>
      </dgm:prSet>
      <dgm:spPr/>
    </dgm:pt>
    <dgm:pt modelId="{BD317269-7B97-46FC-BEE2-1BF19BE9C533}" type="pres">
      <dgm:prSet presAssocID="{9C39133A-69D2-41F8-9133-82D299536BF0}" presName="sibTrans" presStyleCnt="0"/>
      <dgm:spPr/>
    </dgm:pt>
    <dgm:pt modelId="{E675BC7D-4FD9-4B91-B715-41778871EDCE}" type="pres">
      <dgm:prSet presAssocID="{3E6C9326-529D-4734-96A4-B044D458B72F}" presName="node" presStyleLbl="node1" presStyleIdx="2" presStyleCnt="5">
        <dgm:presLayoutVars>
          <dgm:bulletEnabled val="1"/>
        </dgm:presLayoutVars>
      </dgm:prSet>
      <dgm:spPr/>
    </dgm:pt>
    <dgm:pt modelId="{D27753E7-C81A-4EEF-B241-E6DCD99CEB74}" type="pres">
      <dgm:prSet presAssocID="{673567E5-1D84-49F3-A84E-14BF9F393B2A}" presName="sibTrans" presStyleCnt="0"/>
      <dgm:spPr/>
    </dgm:pt>
    <dgm:pt modelId="{88F8F03B-980A-48F1-B66A-0CD047B56162}" type="pres">
      <dgm:prSet presAssocID="{D68E5BA6-01E3-4B76-8569-3DE9AD479C43}" presName="node" presStyleLbl="node1" presStyleIdx="3" presStyleCnt="5">
        <dgm:presLayoutVars>
          <dgm:bulletEnabled val="1"/>
        </dgm:presLayoutVars>
      </dgm:prSet>
      <dgm:spPr/>
    </dgm:pt>
    <dgm:pt modelId="{CB36194C-502C-45B5-B7E3-C27A9AAC40B6}" type="pres">
      <dgm:prSet presAssocID="{12F17643-F85C-4F4E-89CE-26AD5F42DC50}" presName="sibTrans" presStyleCnt="0"/>
      <dgm:spPr/>
    </dgm:pt>
    <dgm:pt modelId="{59467109-1B27-4099-9628-963B1BB0B76D}" type="pres">
      <dgm:prSet presAssocID="{9265EC1C-01AA-474B-91DD-EA7675DEE248}" presName="node" presStyleLbl="node1" presStyleIdx="4" presStyleCnt="5">
        <dgm:presLayoutVars>
          <dgm:bulletEnabled val="1"/>
        </dgm:presLayoutVars>
      </dgm:prSet>
      <dgm:spPr/>
    </dgm:pt>
  </dgm:ptLst>
  <dgm:cxnLst>
    <dgm:cxn modelId="{7EDF020E-F987-40D9-9EE9-4B84173C48C6}" type="presOf" srcId="{3E6C9326-529D-4734-96A4-B044D458B72F}" destId="{E675BC7D-4FD9-4B91-B715-41778871EDCE}" srcOrd="0" destOrd="0" presId="urn:microsoft.com/office/officeart/2005/8/layout/default"/>
    <dgm:cxn modelId="{C2DCF910-8BA0-45CD-B759-BDD5F1EB9745}" srcId="{0761E551-3A43-4A7B-8164-27BD01FAEE62}" destId="{4DF99EF5-65C8-452C-B301-AEEB48B6AE22}" srcOrd="1" destOrd="0" parTransId="{9EA5C976-9B0A-4B24-BD3D-94B4AA286739}" sibTransId="{9C39133A-69D2-41F8-9133-82D299536BF0}"/>
    <dgm:cxn modelId="{E853362C-0903-4E68-9F18-F1E34C0D07FC}" srcId="{0761E551-3A43-4A7B-8164-27BD01FAEE62}" destId="{3E6C9326-529D-4734-96A4-B044D458B72F}" srcOrd="2" destOrd="0" parTransId="{47A66107-6EF5-4489-A05B-7EF78FC992C9}" sibTransId="{673567E5-1D84-49F3-A84E-14BF9F393B2A}"/>
    <dgm:cxn modelId="{44CA0874-B923-4F04-9476-960B95FBD3F2}" srcId="{0761E551-3A43-4A7B-8164-27BD01FAEE62}" destId="{9265EC1C-01AA-474B-91DD-EA7675DEE248}" srcOrd="4" destOrd="0" parTransId="{D78A713D-210B-4B8E-A6A6-331776381182}" sibTransId="{6DDCD645-2AB4-4A98-8F1F-BAC7373BF5E5}"/>
    <dgm:cxn modelId="{23754685-8BAD-46F3-9412-81E50C2F1142}" type="presOf" srcId="{69BDBE2E-1705-4D41-89FE-A0FD16DDF2E0}" destId="{28403294-2A5A-4418-8FF2-4ABACADBAA15}" srcOrd="0" destOrd="0" presId="urn:microsoft.com/office/officeart/2005/8/layout/default"/>
    <dgm:cxn modelId="{933E7C96-96A6-44B9-BFFF-C69E65EB33A6}" type="presOf" srcId="{0761E551-3A43-4A7B-8164-27BD01FAEE62}" destId="{EA0DF4E6-7F45-4F16-9C03-3B193E3BCF29}" srcOrd="0" destOrd="0" presId="urn:microsoft.com/office/officeart/2005/8/layout/default"/>
    <dgm:cxn modelId="{96D65BAC-31AB-4E5A-8902-ACF8C014D24D}" type="presOf" srcId="{4DF99EF5-65C8-452C-B301-AEEB48B6AE22}" destId="{35CF6467-7686-4A0D-9D19-C3EE50DE48C8}" srcOrd="0" destOrd="0" presId="urn:microsoft.com/office/officeart/2005/8/layout/default"/>
    <dgm:cxn modelId="{036081B3-AE75-41D6-8B15-6AA7A0A5E7E6}" srcId="{0761E551-3A43-4A7B-8164-27BD01FAEE62}" destId="{D68E5BA6-01E3-4B76-8569-3DE9AD479C43}" srcOrd="3" destOrd="0" parTransId="{494B8E89-B86C-4267-926E-F1F172500DB0}" sibTransId="{12F17643-F85C-4F4E-89CE-26AD5F42DC50}"/>
    <dgm:cxn modelId="{657EB3DE-9F88-4560-BB54-3868C1291433}" type="presOf" srcId="{9265EC1C-01AA-474B-91DD-EA7675DEE248}" destId="{59467109-1B27-4099-9628-963B1BB0B76D}" srcOrd="0" destOrd="0" presId="urn:microsoft.com/office/officeart/2005/8/layout/default"/>
    <dgm:cxn modelId="{D69E53F4-4C9C-460A-91EA-A85E87C3D65E}" type="presOf" srcId="{D68E5BA6-01E3-4B76-8569-3DE9AD479C43}" destId="{88F8F03B-980A-48F1-B66A-0CD047B56162}" srcOrd="0" destOrd="0" presId="urn:microsoft.com/office/officeart/2005/8/layout/default"/>
    <dgm:cxn modelId="{32F7D9FA-3758-4197-A527-B5E4F48CC75B}" srcId="{0761E551-3A43-4A7B-8164-27BD01FAEE62}" destId="{69BDBE2E-1705-4D41-89FE-A0FD16DDF2E0}" srcOrd="0" destOrd="0" parTransId="{32FC76C5-1363-461A-9E23-54E314BDA7C5}" sibTransId="{6E52C62E-7EE9-4EF2-AA15-02096296D304}"/>
    <dgm:cxn modelId="{2EBF8942-46D4-4106-AE18-2EBB7831F7CD}" type="presParOf" srcId="{EA0DF4E6-7F45-4F16-9C03-3B193E3BCF29}" destId="{28403294-2A5A-4418-8FF2-4ABACADBAA15}" srcOrd="0" destOrd="0" presId="urn:microsoft.com/office/officeart/2005/8/layout/default"/>
    <dgm:cxn modelId="{5E24EC9E-9108-4B3A-B4C3-8F770872A37A}" type="presParOf" srcId="{EA0DF4E6-7F45-4F16-9C03-3B193E3BCF29}" destId="{41951075-4B40-4B4B-9B9F-91C50AAC4EBD}" srcOrd="1" destOrd="0" presId="urn:microsoft.com/office/officeart/2005/8/layout/default"/>
    <dgm:cxn modelId="{9F7C77A2-E1E7-459E-B429-813020C57685}" type="presParOf" srcId="{EA0DF4E6-7F45-4F16-9C03-3B193E3BCF29}" destId="{35CF6467-7686-4A0D-9D19-C3EE50DE48C8}" srcOrd="2" destOrd="0" presId="urn:microsoft.com/office/officeart/2005/8/layout/default"/>
    <dgm:cxn modelId="{61A4A94B-167A-4547-BE68-D04209FB07CC}" type="presParOf" srcId="{EA0DF4E6-7F45-4F16-9C03-3B193E3BCF29}" destId="{BD317269-7B97-46FC-BEE2-1BF19BE9C533}" srcOrd="3" destOrd="0" presId="urn:microsoft.com/office/officeart/2005/8/layout/default"/>
    <dgm:cxn modelId="{5A8826AD-73C7-47AF-8E01-82360590FB63}" type="presParOf" srcId="{EA0DF4E6-7F45-4F16-9C03-3B193E3BCF29}" destId="{E675BC7D-4FD9-4B91-B715-41778871EDCE}" srcOrd="4" destOrd="0" presId="urn:microsoft.com/office/officeart/2005/8/layout/default"/>
    <dgm:cxn modelId="{9225C992-0C6C-4B10-AAB5-8D0AC0257F32}" type="presParOf" srcId="{EA0DF4E6-7F45-4F16-9C03-3B193E3BCF29}" destId="{D27753E7-C81A-4EEF-B241-E6DCD99CEB74}" srcOrd="5" destOrd="0" presId="urn:microsoft.com/office/officeart/2005/8/layout/default"/>
    <dgm:cxn modelId="{53B50198-D811-489E-8AF7-E4A8C8BECCF6}" type="presParOf" srcId="{EA0DF4E6-7F45-4F16-9C03-3B193E3BCF29}" destId="{88F8F03B-980A-48F1-B66A-0CD047B56162}" srcOrd="6" destOrd="0" presId="urn:microsoft.com/office/officeart/2005/8/layout/default"/>
    <dgm:cxn modelId="{8A1DCF00-F243-4E6F-A75A-E0C65B6958A1}" type="presParOf" srcId="{EA0DF4E6-7F45-4F16-9C03-3B193E3BCF29}" destId="{CB36194C-502C-45B5-B7E3-C27A9AAC40B6}" srcOrd="7" destOrd="0" presId="urn:microsoft.com/office/officeart/2005/8/layout/default"/>
    <dgm:cxn modelId="{93F6F542-1B33-4CE2-8C66-06BB1605AAB0}" type="presParOf" srcId="{EA0DF4E6-7F45-4F16-9C03-3B193E3BCF29}" destId="{59467109-1B27-4099-9628-963B1BB0B76D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403294-2A5A-4418-8FF2-4ABACADBAA15}">
      <dsp:nvSpPr>
        <dsp:cNvPr id="0" name=""/>
        <dsp:cNvSpPr/>
      </dsp:nvSpPr>
      <dsp:spPr>
        <a:xfrm>
          <a:off x="4001" y="373548"/>
          <a:ext cx="2166631" cy="129997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latin typeface="Aptos" panose="020B0004020202020204" pitchFamily="34" charset="0"/>
            </a:rPr>
            <a:t>Policy Framework</a:t>
          </a:r>
        </a:p>
      </dsp:txBody>
      <dsp:txXfrm>
        <a:off x="4001" y="373548"/>
        <a:ext cx="2166631" cy="1299978"/>
      </dsp:txXfrm>
    </dsp:sp>
    <dsp:sp modelId="{35CF6467-7686-4A0D-9D19-C3EE50DE48C8}">
      <dsp:nvSpPr>
        <dsp:cNvPr id="0" name=""/>
        <dsp:cNvSpPr/>
      </dsp:nvSpPr>
      <dsp:spPr>
        <a:xfrm>
          <a:off x="2387296" y="373548"/>
          <a:ext cx="2166631" cy="129997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latin typeface="Aptos" panose="020B0004020202020204" pitchFamily="34" charset="0"/>
            </a:rPr>
            <a:t>Financial Plan</a:t>
          </a:r>
        </a:p>
      </dsp:txBody>
      <dsp:txXfrm>
        <a:off x="2387296" y="373548"/>
        <a:ext cx="2166631" cy="1299978"/>
      </dsp:txXfrm>
    </dsp:sp>
    <dsp:sp modelId="{E675BC7D-4FD9-4B91-B715-41778871EDCE}">
      <dsp:nvSpPr>
        <dsp:cNvPr id="0" name=""/>
        <dsp:cNvSpPr/>
      </dsp:nvSpPr>
      <dsp:spPr>
        <a:xfrm>
          <a:off x="4770590" y="373548"/>
          <a:ext cx="2166631" cy="1299978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solidFill>
                <a:schemeClr val="tx1"/>
              </a:solidFill>
              <a:latin typeface="Aptos" panose="020B0004020202020204" pitchFamily="34" charset="0"/>
            </a:rPr>
            <a:t>Cost-of-Service Analysis</a:t>
          </a:r>
        </a:p>
      </dsp:txBody>
      <dsp:txXfrm>
        <a:off x="4770590" y="373548"/>
        <a:ext cx="2166631" cy="1299978"/>
      </dsp:txXfrm>
    </dsp:sp>
    <dsp:sp modelId="{88F8F03B-980A-48F1-B66A-0CD047B56162}">
      <dsp:nvSpPr>
        <dsp:cNvPr id="0" name=""/>
        <dsp:cNvSpPr/>
      </dsp:nvSpPr>
      <dsp:spPr>
        <a:xfrm>
          <a:off x="7153884" y="373548"/>
          <a:ext cx="2166631" cy="1299978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solidFill>
                <a:schemeClr val="tx1"/>
              </a:solidFill>
              <a:latin typeface="Aptos" panose="020B0004020202020204" pitchFamily="34" charset="0"/>
            </a:rPr>
            <a:t>Rate </a:t>
          </a:r>
          <a:br>
            <a:rPr lang="en-US" sz="2200" kern="1200" dirty="0">
              <a:solidFill>
                <a:schemeClr val="tx1"/>
              </a:solidFill>
              <a:latin typeface="Aptos" panose="020B0004020202020204" pitchFamily="34" charset="0"/>
            </a:rPr>
          </a:br>
          <a:r>
            <a:rPr lang="en-US" sz="2200" kern="1200" dirty="0">
              <a:solidFill>
                <a:schemeClr val="tx1"/>
              </a:solidFill>
              <a:latin typeface="Aptos" panose="020B0004020202020204" pitchFamily="34" charset="0"/>
            </a:rPr>
            <a:t>Design</a:t>
          </a:r>
        </a:p>
      </dsp:txBody>
      <dsp:txXfrm>
        <a:off x="7153884" y="373548"/>
        <a:ext cx="2166631" cy="1299978"/>
      </dsp:txXfrm>
    </dsp:sp>
    <dsp:sp modelId="{59467109-1B27-4099-9628-963B1BB0B76D}">
      <dsp:nvSpPr>
        <dsp:cNvPr id="0" name=""/>
        <dsp:cNvSpPr/>
      </dsp:nvSpPr>
      <dsp:spPr>
        <a:xfrm>
          <a:off x="9537179" y="373548"/>
          <a:ext cx="2166631" cy="1299978"/>
        </a:xfrm>
        <a:prstGeom prst="rect">
          <a:avLst/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solidFill>
                <a:schemeClr val="bg1"/>
              </a:solidFill>
              <a:latin typeface="Aptos" panose="020B0004020202020204" pitchFamily="34" charset="0"/>
            </a:rPr>
            <a:t>Documentation</a:t>
          </a:r>
        </a:p>
      </dsp:txBody>
      <dsp:txXfrm>
        <a:off x="9537179" y="373548"/>
        <a:ext cx="2166631" cy="12999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3647"/>
          </a:xfrm>
          <a:prstGeom prst="rect">
            <a:avLst/>
          </a:prstGeom>
        </p:spPr>
        <p:txBody>
          <a:bodyPr vert="horz" lIns="92538" tIns="46269" rIns="92538" bIns="4626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9466" y="0"/>
            <a:ext cx="3013763" cy="463647"/>
          </a:xfrm>
          <a:prstGeom prst="rect">
            <a:avLst/>
          </a:prstGeom>
        </p:spPr>
        <p:txBody>
          <a:bodyPr vert="horz" lIns="92538" tIns="46269" rIns="92538" bIns="46269" rtlCol="0"/>
          <a:lstStyle>
            <a:lvl1pPr algn="r">
              <a:defRPr sz="1200"/>
            </a:lvl1pPr>
          </a:lstStyle>
          <a:p>
            <a:fld id="{A6018781-FBF9-354C-A025-C49C596164BA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7194"/>
            <a:ext cx="3013763" cy="463646"/>
          </a:xfrm>
          <a:prstGeom prst="rect">
            <a:avLst/>
          </a:prstGeom>
        </p:spPr>
        <p:txBody>
          <a:bodyPr vert="horz" lIns="92538" tIns="46269" rIns="92538" bIns="4626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40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3647"/>
          </a:xfrm>
          <a:prstGeom prst="rect">
            <a:avLst/>
          </a:prstGeom>
        </p:spPr>
        <p:txBody>
          <a:bodyPr vert="horz" lIns="92538" tIns="46269" rIns="92538" bIns="4626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9466" y="0"/>
            <a:ext cx="3013763" cy="463647"/>
          </a:xfrm>
          <a:prstGeom prst="rect">
            <a:avLst/>
          </a:prstGeom>
        </p:spPr>
        <p:txBody>
          <a:bodyPr vert="horz" lIns="92538" tIns="46269" rIns="92538" bIns="46269" rtlCol="0"/>
          <a:lstStyle>
            <a:lvl1pPr algn="r">
              <a:defRPr sz="1200"/>
            </a:lvl1pPr>
          </a:lstStyle>
          <a:p>
            <a:fld id="{108FFD40-13C9-7B48-A0BE-E251E1E33FE5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04850" y="1154113"/>
            <a:ext cx="5545138" cy="31194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38" tIns="46269" rIns="92538" bIns="4626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485" y="4447154"/>
            <a:ext cx="5563870" cy="3638580"/>
          </a:xfrm>
          <a:prstGeom prst="rect">
            <a:avLst/>
          </a:prstGeom>
        </p:spPr>
        <p:txBody>
          <a:bodyPr vert="horz" lIns="92538" tIns="46269" rIns="92538" bIns="4626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7194"/>
            <a:ext cx="3013763" cy="463646"/>
          </a:xfrm>
          <a:prstGeom prst="rect">
            <a:avLst/>
          </a:prstGeom>
        </p:spPr>
        <p:txBody>
          <a:bodyPr vert="horz" lIns="92538" tIns="46269" rIns="92538" bIns="4626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9466" y="8777194"/>
            <a:ext cx="3013763" cy="463646"/>
          </a:xfrm>
          <a:prstGeom prst="rect">
            <a:avLst/>
          </a:prstGeom>
        </p:spPr>
        <p:txBody>
          <a:bodyPr vert="horz" lIns="92538" tIns="46269" rIns="92538" bIns="46269" rtlCol="0" anchor="b"/>
          <a:lstStyle>
            <a:lvl1pPr algn="r">
              <a:defRPr sz="1200"/>
            </a:lvl1pPr>
          </a:lstStyle>
          <a:p>
            <a:fld id="{6F8E2375-F1B1-284C-A827-B0E603FDBD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4442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8E2375-F1B1-284C-A827-B0E603FDBDD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0755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B57500-506B-70A7-E34F-DBB8BB44BE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6054C5F-1176-DED5-73D6-72F6E8E95EE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628983C-F736-79F3-921F-84E81F6C29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AD5BDE-F520-142E-7B12-0D764DA2358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8E2375-F1B1-284C-A827-B0E603FDBDD8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948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blue and black background with white text&#10;&#10;AI-generated content may be incorrect.">
            <a:extLst>
              <a:ext uri="{FF2B5EF4-FFF2-40B4-BE49-F238E27FC236}">
                <a16:creationId xmlns:a16="http://schemas.microsoft.com/office/drawing/2014/main" id="{4231FAF8-E69E-061D-EAC7-52BABE9AE1D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58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64177" y="338591"/>
            <a:ext cx="9306296" cy="1248744"/>
          </a:xfrm>
        </p:spPr>
        <p:txBody>
          <a:bodyPr anchor="b">
            <a:normAutofit/>
          </a:bodyPr>
          <a:lstStyle>
            <a:lvl1pPr algn="l">
              <a:defRPr sz="4000" b="1">
                <a:solidFill>
                  <a:schemeClr val="accent3"/>
                </a:solidFill>
                <a:latin typeface="Aptos" panose="020B00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4177" y="1591151"/>
            <a:ext cx="6737267" cy="1219344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  <a:latin typeface="Aptos" panose="020B00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217635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F8D04E05-4338-1FAC-218D-64E60DE021A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3958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810" y="364172"/>
            <a:ext cx="11707090" cy="636506"/>
          </a:xfrm>
        </p:spPr>
        <p:txBody>
          <a:bodyPr/>
          <a:lstStyle>
            <a:lvl1pPr>
              <a:defRPr sz="4000" b="1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10" y="1072738"/>
            <a:ext cx="11707090" cy="4875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677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9A1070B-E53E-4F23-90CF-57ED1B7E60C0}" type="slidenum">
              <a:rPr lang="en-US" smtClean="0"/>
              <a:pPr/>
              <a:t>‹#›</a:t>
            </a:fld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9969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F8D04E05-4338-1FAC-218D-64E60DE021A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3958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470" y="364172"/>
            <a:ext cx="11579430" cy="636506"/>
          </a:xfrm>
        </p:spPr>
        <p:txBody>
          <a:bodyPr/>
          <a:lstStyle>
            <a:lvl1pPr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4804" y="1072738"/>
            <a:ext cx="11516095" cy="48756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677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9A1070B-E53E-4F23-90CF-57ED1B7E60C0}" type="slidenum">
              <a:rPr lang="en-US" smtClean="0"/>
              <a:pPr/>
              <a:t>‹#›</a:t>
            </a:fld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9632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ansition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blue and black background&#10;&#10;AI-generated content may be incorrect.">
            <a:extLst>
              <a:ext uri="{FF2B5EF4-FFF2-40B4-BE49-F238E27FC236}">
                <a16:creationId xmlns:a16="http://schemas.microsoft.com/office/drawing/2014/main" id="{F2FFE349-3691-D1B1-6CB3-0C39728F0F2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58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4557" y="640977"/>
            <a:ext cx="10515600" cy="1453040"/>
          </a:xfrm>
        </p:spPr>
        <p:txBody>
          <a:bodyPr anchor="b"/>
          <a:lstStyle>
            <a:lvl1pPr>
              <a:defRPr sz="4000" b="1">
                <a:solidFill>
                  <a:schemeClr val="accent3"/>
                </a:solidFill>
                <a:latin typeface="Aptos" panose="020B00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38494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ansition -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F2FFE349-3691-D1B1-6CB3-0C39728F0F2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3958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4557" y="640977"/>
            <a:ext cx="10515600" cy="1453040"/>
          </a:xfrm>
        </p:spPr>
        <p:txBody>
          <a:bodyPr anchor="b"/>
          <a:lstStyle>
            <a:lvl1pPr>
              <a:defRPr sz="4000" b="1">
                <a:solidFill>
                  <a:schemeClr val="accent3"/>
                </a:solidFill>
                <a:latin typeface="Aptos" panose="020B00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025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ansition - 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F2FFE349-3691-D1B1-6CB3-0C39728F0F2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3958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4557" y="640977"/>
            <a:ext cx="10515600" cy="1453040"/>
          </a:xfrm>
        </p:spPr>
        <p:txBody>
          <a:bodyPr anchor="b"/>
          <a:lstStyle>
            <a:lvl1pPr>
              <a:defRPr sz="4000" b="1">
                <a:solidFill>
                  <a:schemeClr val="accent3"/>
                </a:solidFill>
                <a:latin typeface="Aptos" panose="020B00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00888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BA7EB1F8-3395-6103-F7E9-6823C528E0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3958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CF309C6-D64A-82A5-BA27-24C2ADA017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677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9A1070B-E53E-4F23-90CF-57ED1B7E60C0}" type="slidenum">
              <a:rPr lang="en-US" smtClean="0"/>
              <a:pPr/>
              <a:t>‹#›</a:t>
            </a:fld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6152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49AFCFF1-24C2-0EB8-70DD-98EECA3C61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3958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0397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ptos" panose="020B0004020202020204" pitchFamily="34" charset="0"/>
              </a:defRPr>
            </a:lvl1pPr>
          </a:lstStyle>
          <a:p>
            <a:r>
              <a:rPr lang="en-US"/>
              <a:t>May 31, 2022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ptos" panose="020B00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ptos" panose="020B0004020202020204" pitchFamily="34" charset="0"/>
              </a:defRPr>
            </a:lvl1pPr>
          </a:lstStyle>
          <a:p>
            <a:fld id="{0969892B-6FB2-445D-B6A4-8332FBFF14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604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79" r:id="rId1"/>
    <p:sldLayoutId id="2147484380" r:id="rId2"/>
    <p:sldLayoutId id="2147484392" r:id="rId3"/>
    <p:sldLayoutId id="2147484381" r:id="rId4"/>
    <p:sldLayoutId id="2147484391" r:id="rId5"/>
    <p:sldLayoutId id="2147484393" r:id="rId6"/>
    <p:sldLayoutId id="2147484384" r:id="rId7"/>
    <p:sldLayoutId id="2147484385" r:id="rId8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ptos" panose="020B00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ptos" panose="020B00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ptos" panose="020B00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ptos" panose="020B00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ptos" panose="020B00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ptos" panose="020B00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>
          <p15:clr>
            <a:srgbClr val="F26B43"/>
          </p15:clr>
        </p15:guide>
        <p15:guide id="2" orient="horz" pos="2160">
          <p15:clr>
            <a:srgbClr val="F26B43"/>
          </p15:clr>
        </p15:guide>
        <p15:guide id="3" orient="horz" pos="346">
          <p15:clr>
            <a:srgbClr val="F26B43"/>
          </p15:clr>
        </p15:guide>
        <p15:guide id="4" orient="horz" pos="3952">
          <p15:clr>
            <a:srgbClr val="F26B43"/>
          </p15:clr>
        </p15:guide>
        <p15:guide id="5" pos="643">
          <p15:clr>
            <a:srgbClr val="F26B43"/>
          </p15:clr>
        </p15:guide>
        <p15:guide id="6" pos="7039">
          <p15:clr>
            <a:srgbClr val="F26B43"/>
          </p15:clr>
        </p15:guide>
        <p15:guide id="7">
          <p15:clr>
            <a:srgbClr val="F26B43"/>
          </p15:clr>
        </p15:guide>
        <p15:guide id="8" pos="7680">
          <p15:clr>
            <a:srgbClr val="F26B43"/>
          </p15:clr>
        </p15:guide>
        <p15:guide id="9" orient="horz">
          <p15:clr>
            <a:srgbClr val="F26B43"/>
          </p15:clr>
        </p15:guide>
        <p15:guide id="10" orient="horz" pos="4320">
          <p15:clr>
            <a:srgbClr val="F26B43"/>
          </p15:clr>
        </p15:guide>
        <p15:guide id="11" pos="1277">
          <p15:clr>
            <a:srgbClr val="F26B43"/>
          </p15:clr>
        </p15:guide>
        <p15:guide id="12" orient="horz" pos="709">
          <p15:clr>
            <a:srgbClr val="F26B43"/>
          </p15:clr>
        </p15:guide>
        <p15:guide id="13" pos="191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mailto:sgaur@water-economics.com" TargetMode="Externa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5C7688D9-885D-CADD-007E-12F1A914A5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4177" y="338591"/>
            <a:ext cx="10418500" cy="1248744"/>
          </a:xfrm>
        </p:spPr>
        <p:txBody>
          <a:bodyPr>
            <a:normAutofit/>
          </a:bodyPr>
          <a:lstStyle/>
          <a:p>
            <a:r>
              <a:rPr lang="en-US" dirty="0"/>
              <a:t>SCOTTS VALLEY WATER DISTRICT </a:t>
            </a:r>
            <a:br>
              <a:rPr lang="en-US" dirty="0"/>
            </a:br>
            <a:r>
              <a:rPr lang="en-US" dirty="0"/>
              <a:t>2026 RATE STUDY</a:t>
            </a:r>
            <a:endParaRPr lang="en-US" sz="3000" dirty="0"/>
          </a:p>
        </p:txBody>
      </p:sp>
      <p:sp>
        <p:nvSpPr>
          <p:cNvPr id="9" name="Subtitle 8">
            <a:extLst>
              <a:ext uri="{FF2B5EF4-FFF2-40B4-BE49-F238E27FC236}">
                <a16:creationId xmlns:a16="http://schemas.microsoft.com/office/drawing/2014/main" id="{092F2C28-B75B-A5B3-C6A3-F21811695D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4177" y="1591151"/>
            <a:ext cx="10780639" cy="835178"/>
          </a:xfrm>
        </p:spPr>
        <p:txBody>
          <a:bodyPr>
            <a:normAutofit lnSpcReduction="10000"/>
          </a:bodyPr>
          <a:lstStyle/>
          <a:p>
            <a:endParaRPr lang="en-US" dirty="0"/>
          </a:p>
          <a:p>
            <a:r>
              <a:rPr lang="en-US" dirty="0"/>
              <a:t>Board Meeting – June 11, 2026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9960290-3512-4FFF-9C3C-761B1C3E364B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9448800" y="6492875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  <a:defRPr/>
            </a:pPr>
            <a:fld id="{0969892B-6FB2-445D-B6A4-8332FBFF141C}" type="slidenum">
              <a:rPr lang="en-US" smtClean="0"/>
              <a:pPr defTabSz="914400">
                <a:spcAft>
                  <a:spcPts val="600"/>
                </a:spcAft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5941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5B0DA1-65D6-3444-1BD4-9A6BBD4B74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64B54F-DD56-2A39-2971-EB848676F5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Key Assumptions: Operations &amp; Maintenance Expenses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720B7A3-BB84-C92C-5B99-4550D3EE16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O&amp;M expenses projected to increase by 4.5% per year on </a:t>
            </a:r>
            <a:r>
              <a:rPr lang="en-US" dirty="0"/>
              <a:t>average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A22AD6-502A-6D62-C1BA-2EC8642E6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1070B-E53E-4F23-90CF-57ED1B7E60C0}" type="slidenum">
              <a:rPr lang="en-US" smtClean="0"/>
              <a:pPr/>
              <a:t>10</a:t>
            </a:fld>
            <a:endParaRPr lang="en-US" dirty="0">
              <a:solidFill>
                <a:schemeClr val="tx2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7426936-B1CD-5DD2-13AE-BC13C80D39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1521770"/>
            <a:ext cx="9144000" cy="4498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09523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EED290-ABA3-AB45-6FC1-92432C0E52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0E9BE0-5244-272D-96E4-6B7ABDEC5D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Key Assumptions: Capital Improvement Plan Expenses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E5825C2-46B8-E15E-6D32-6FBE7C9BB3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$33.5M in total CIP ($5.6M per year on average)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$8.6M in new debt funding for critical tank rehab/replacements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All other CIP shown to be cash funded by rates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5730AA-153E-6D98-08CC-5873363308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1070B-E53E-4F23-90CF-57ED1B7E60C0}" type="slidenum">
              <a:rPr lang="en-US" smtClean="0"/>
              <a:pPr/>
              <a:t>11</a:t>
            </a:fld>
            <a:endParaRPr lang="en-US" dirty="0">
              <a:solidFill>
                <a:schemeClr val="tx2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9C0620E-D136-C673-E953-C01EBFC687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0450" y="2311436"/>
            <a:ext cx="7531101" cy="3708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25468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BD8EA5-FBC8-5828-F0F1-82A5341CCC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59E86E-16EC-22BF-7C08-D560C786FA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Reserve Policy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1A5AEDC-34C7-CA0C-F3B5-47F77D3B18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3810" y="1072738"/>
            <a:ext cx="11888190" cy="4875625"/>
          </a:xfrm>
        </p:spPr>
        <p:txBody>
          <a:bodyPr>
            <a:normAutofit/>
          </a:bodyPr>
          <a:lstStyle/>
          <a:p>
            <a:r>
              <a:rPr lang="en-US" sz="2800" dirty="0"/>
              <a:t>Reserve target (~$6 million in FY 2026):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Operating Reserve: 90 days of operating expenses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Rate Stabilization Reserve: 20% of volumetric water sales revenue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Emergency Reserve: 2.5% of asset valuation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Capital Reserve: 1 year of depreciation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Debt Service Reserve: 100% of debt service</a:t>
            </a:r>
          </a:p>
          <a:p>
            <a:pPr marL="457200" lvl="1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5EA18D-A80D-42ED-5B92-F9D7EFBD1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1070B-E53E-4F23-90CF-57ED1B7E60C0}" type="slidenum">
              <a:rPr lang="en-US" smtClean="0"/>
              <a:pPr/>
              <a:t>12</a:t>
            </a:fld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75448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091871-7CB8-C9F5-3DB6-D07DD55B7D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1A7E2-9BCE-C1F6-3DDA-40045D5085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Status Quo Financial Plan: </a:t>
            </a:r>
            <a:br>
              <a:rPr lang="en-US" dirty="0"/>
            </a:br>
            <a:r>
              <a:rPr lang="en-US" dirty="0"/>
              <a:t>Potable &amp; Recycled Water  Funds Combined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517624-C594-E46F-9CDA-CAC9AC329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1070B-E53E-4F23-90CF-57ED1B7E60C0}" type="slidenum">
              <a:rPr lang="en-US" smtClean="0"/>
              <a:pPr/>
              <a:t>13</a:t>
            </a:fld>
            <a:endParaRPr lang="en-US" dirty="0">
              <a:solidFill>
                <a:schemeClr val="tx2"/>
              </a:solidFill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6C10C2AF-6CE7-149A-F079-6B6D5A0B2E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5582683"/>
              </p:ext>
            </p:extLst>
          </p:nvPr>
        </p:nvGraphicFramePr>
        <p:xfrm>
          <a:off x="424872" y="1419056"/>
          <a:ext cx="4204277" cy="381564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051069">
                  <a:extLst>
                    <a:ext uri="{9D8B030D-6E8A-4147-A177-3AD203B41FA5}">
                      <a16:colId xmlns:a16="http://schemas.microsoft.com/office/drawing/2014/main" val="1890396797"/>
                    </a:ext>
                  </a:extLst>
                </a:gridCol>
                <a:gridCol w="895784">
                  <a:extLst>
                    <a:ext uri="{9D8B030D-6E8A-4147-A177-3AD203B41FA5}">
                      <a16:colId xmlns:a16="http://schemas.microsoft.com/office/drawing/2014/main" val="1200014164"/>
                    </a:ext>
                  </a:extLst>
                </a:gridCol>
                <a:gridCol w="1128712">
                  <a:extLst>
                    <a:ext uri="{9D8B030D-6E8A-4147-A177-3AD203B41FA5}">
                      <a16:colId xmlns:a16="http://schemas.microsoft.com/office/drawing/2014/main" val="3237329654"/>
                    </a:ext>
                  </a:extLst>
                </a:gridCol>
                <a:gridCol w="1128712">
                  <a:extLst>
                    <a:ext uri="{9D8B030D-6E8A-4147-A177-3AD203B41FA5}">
                      <a16:colId xmlns:a16="http://schemas.microsoft.com/office/drawing/2014/main" val="1220236859"/>
                    </a:ext>
                  </a:extLst>
                </a:gridCol>
              </a:tblGrid>
              <a:tr h="625969">
                <a:tc>
                  <a:txBody>
                    <a:bodyPr/>
                    <a:lstStyle/>
                    <a:p>
                      <a:pPr marL="0" algn="l" fontAlgn="b">
                        <a:spcBef>
                          <a:spcPts val="0"/>
                        </a:spcBef>
                        <a:buNone/>
                      </a:pPr>
                      <a:r>
                        <a:rPr lang="en-US" sz="1300" u="none" strike="noStrike" dirty="0">
                          <a:effectLst/>
                          <a:latin typeface="Aptos" panose="020B0004020202020204" pitchFamily="34" charset="0"/>
                        </a:rPr>
                        <a:t>Fiscal Year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fontAlgn="b">
                        <a:spcBef>
                          <a:spcPts val="0"/>
                        </a:spcBef>
                        <a:buNone/>
                      </a:pPr>
                      <a:r>
                        <a:rPr lang="en-US" sz="1300" dirty="0">
                          <a:latin typeface="Aptos" panose="020B0004020202020204" pitchFamily="34" charset="0"/>
                        </a:rPr>
                        <a:t>Effective Month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fontAlgn="b">
                        <a:spcBef>
                          <a:spcPts val="0"/>
                        </a:spcBef>
                        <a:buNone/>
                      </a:pPr>
                      <a:r>
                        <a:rPr lang="en-US" sz="1300" dirty="0">
                          <a:latin typeface="Aptos" panose="020B0004020202020204" pitchFamily="34" charset="0"/>
                        </a:rPr>
                        <a:t>Potable</a:t>
                      </a:r>
                    </a:p>
                    <a:p>
                      <a:pPr marL="0" algn="ctr" fontAlgn="b">
                        <a:spcBef>
                          <a:spcPts val="0"/>
                        </a:spcBef>
                        <a:buNone/>
                      </a:pPr>
                      <a:r>
                        <a:rPr lang="en-US" sz="1300" dirty="0">
                          <a:latin typeface="Aptos" panose="020B0004020202020204" pitchFamily="34" charset="0"/>
                        </a:rPr>
                        <a:t>Revenue </a:t>
                      </a:r>
                    </a:p>
                    <a:p>
                      <a:pPr marL="0" algn="ctr" fontAlgn="b">
                        <a:spcBef>
                          <a:spcPts val="0"/>
                        </a:spcBef>
                        <a:buNone/>
                      </a:pPr>
                      <a:r>
                        <a:rPr lang="en-US" sz="1300" dirty="0">
                          <a:latin typeface="Aptos" panose="020B0004020202020204" pitchFamily="34" charset="0"/>
                        </a:rPr>
                        <a:t>Adjustment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fontAlgn="b">
                        <a:spcBef>
                          <a:spcPts val="0"/>
                        </a:spcBef>
                        <a:buNone/>
                      </a:pPr>
                      <a:r>
                        <a:rPr lang="en-US" sz="1300" dirty="0">
                          <a:latin typeface="Aptos" panose="020B0004020202020204" pitchFamily="34" charset="0"/>
                        </a:rPr>
                        <a:t>Recycled</a:t>
                      </a:r>
                    </a:p>
                    <a:p>
                      <a:pPr marL="0" algn="ctr" fontAlgn="b">
                        <a:spcBef>
                          <a:spcPts val="0"/>
                        </a:spcBef>
                        <a:buNone/>
                      </a:pPr>
                      <a:r>
                        <a:rPr lang="en-US" sz="1300" dirty="0">
                          <a:latin typeface="Aptos" panose="020B0004020202020204" pitchFamily="34" charset="0"/>
                        </a:rPr>
                        <a:t>Revenue </a:t>
                      </a:r>
                    </a:p>
                    <a:p>
                      <a:pPr marL="0" algn="ctr" fontAlgn="b">
                        <a:spcBef>
                          <a:spcPts val="0"/>
                        </a:spcBef>
                        <a:buNone/>
                      </a:pPr>
                      <a:r>
                        <a:rPr lang="en-US" sz="1300" dirty="0">
                          <a:latin typeface="Aptos" panose="020B0004020202020204" pitchFamily="34" charset="0"/>
                        </a:rPr>
                        <a:t>Adjustment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76524305"/>
                  </a:ext>
                </a:extLst>
              </a:tr>
              <a:tr h="625969">
                <a:tc>
                  <a:txBody>
                    <a:bodyPr/>
                    <a:lstStyle/>
                    <a:p>
                      <a:pPr marL="0" algn="l" fontAlgn="b">
                        <a:spcBef>
                          <a:spcPts val="0"/>
                        </a:spcBef>
                        <a:buNone/>
                      </a:pPr>
                      <a:r>
                        <a:rPr lang="en-US" sz="1300" u="none" strike="noStrike" dirty="0">
                          <a:effectLst/>
                          <a:latin typeface="Aptos" panose="020B0004020202020204" pitchFamily="34" charset="0"/>
                        </a:rPr>
                        <a:t>FY 2027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fontAlgn="b">
                        <a:spcBef>
                          <a:spcPts val="0"/>
                        </a:spcBef>
                        <a:buNone/>
                      </a:pPr>
                      <a:r>
                        <a:rPr lang="en-US" sz="1300" dirty="0">
                          <a:latin typeface="Aptos" panose="020B0004020202020204" pitchFamily="34" charset="0"/>
                        </a:rPr>
                        <a:t>Jan. 2027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fontAlgn="b">
                        <a:spcBef>
                          <a:spcPts val="0"/>
                        </a:spcBef>
                        <a:buNone/>
                      </a:pPr>
                      <a:r>
                        <a:rPr lang="en-US" sz="1300" dirty="0">
                          <a:latin typeface="Aptos" panose="020B0004020202020204" pitchFamily="34" charset="0"/>
                        </a:rPr>
                        <a:t>0.0%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fontAlgn="b">
                        <a:spcBef>
                          <a:spcPts val="0"/>
                        </a:spcBef>
                        <a:buNone/>
                      </a:pPr>
                      <a:r>
                        <a:rPr lang="en-US" sz="1300" dirty="0">
                          <a:latin typeface="Aptos" panose="020B0004020202020204" pitchFamily="34" charset="0"/>
                        </a:rPr>
                        <a:t>0.0%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35741434"/>
                  </a:ext>
                </a:extLst>
              </a:tr>
              <a:tr h="625969">
                <a:tc>
                  <a:txBody>
                    <a:bodyPr/>
                    <a:lstStyle/>
                    <a:p>
                      <a:pPr marL="0" algn="l" fontAlgn="b">
                        <a:spcBef>
                          <a:spcPts val="0"/>
                        </a:spcBef>
                        <a:buNone/>
                      </a:pP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FY 2028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dirty="0">
                          <a:latin typeface="Aptos" panose="020B0004020202020204" pitchFamily="34" charset="0"/>
                        </a:rPr>
                        <a:t>Jan. 2028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fontAlgn="b">
                        <a:spcBef>
                          <a:spcPts val="0"/>
                        </a:spcBef>
                        <a:buNone/>
                      </a:pPr>
                      <a:r>
                        <a:rPr lang="en-US" sz="1300" dirty="0">
                          <a:latin typeface="Aptos" panose="020B0004020202020204" pitchFamily="34" charset="0"/>
                        </a:rPr>
                        <a:t>0.0%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fontAlgn="b">
                        <a:spcBef>
                          <a:spcPts val="0"/>
                        </a:spcBef>
                        <a:buNone/>
                      </a:pPr>
                      <a:r>
                        <a:rPr lang="en-US" sz="1300" dirty="0">
                          <a:latin typeface="Aptos" panose="020B0004020202020204" pitchFamily="34" charset="0"/>
                        </a:rPr>
                        <a:t>0.0%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58241880"/>
                  </a:ext>
                </a:extLst>
              </a:tr>
              <a:tr h="625969">
                <a:tc>
                  <a:txBody>
                    <a:bodyPr/>
                    <a:lstStyle/>
                    <a:p>
                      <a:pPr marL="0" algn="l" fontAlgn="b">
                        <a:spcBef>
                          <a:spcPts val="0"/>
                        </a:spcBef>
                        <a:buNone/>
                      </a:pP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FY 2029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dirty="0">
                          <a:latin typeface="Aptos" panose="020B0004020202020204" pitchFamily="34" charset="0"/>
                        </a:rPr>
                        <a:t>Jan. 2029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fontAlgn="b">
                        <a:spcBef>
                          <a:spcPts val="0"/>
                        </a:spcBef>
                        <a:buNone/>
                      </a:pPr>
                      <a:r>
                        <a:rPr lang="en-US" sz="1300" dirty="0">
                          <a:latin typeface="Aptos" panose="020B0004020202020204" pitchFamily="34" charset="0"/>
                        </a:rPr>
                        <a:t>0.0%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fontAlgn="b">
                        <a:spcBef>
                          <a:spcPts val="0"/>
                        </a:spcBef>
                        <a:buNone/>
                      </a:pPr>
                      <a:r>
                        <a:rPr lang="en-US" sz="1300" dirty="0">
                          <a:latin typeface="Aptos" panose="020B0004020202020204" pitchFamily="34" charset="0"/>
                        </a:rPr>
                        <a:t>0.0%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79060139"/>
                  </a:ext>
                </a:extLst>
              </a:tr>
              <a:tr h="625969">
                <a:tc>
                  <a:txBody>
                    <a:bodyPr/>
                    <a:lstStyle/>
                    <a:p>
                      <a:pPr marL="0" algn="l" fontAlgn="b">
                        <a:spcBef>
                          <a:spcPts val="0"/>
                        </a:spcBef>
                        <a:buNone/>
                      </a:pP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FY 2030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dirty="0">
                          <a:latin typeface="Aptos" panose="020B0004020202020204" pitchFamily="34" charset="0"/>
                        </a:rPr>
                        <a:t>Jan. 2030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fontAlgn="b">
                        <a:spcBef>
                          <a:spcPts val="0"/>
                        </a:spcBef>
                        <a:buNone/>
                      </a:pPr>
                      <a:r>
                        <a:rPr lang="en-US" sz="1300" dirty="0">
                          <a:latin typeface="Aptos" panose="020B0004020202020204" pitchFamily="34" charset="0"/>
                        </a:rPr>
                        <a:t>0.0%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fontAlgn="b">
                        <a:spcBef>
                          <a:spcPts val="0"/>
                        </a:spcBef>
                        <a:buNone/>
                      </a:pPr>
                      <a:r>
                        <a:rPr lang="en-US" sz="1300" dirty="0">
                          <a:latin typeface="Aptos" panose="020B0004020202020204" pitchFamily="34" charset="0"/>
                        </a:rPr>
                        <a:t>0.0%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44530769"/>
                  </a:ext>
                </a:extLst>
              </a:tr>
              <a:tr h="625969">
                <a:tc>
                  <a:txBody>
                    <a:bodyPr/>
                    <a:lstStyle/>
                    <a:p>
                      <a:pPr marL="0" algn="l" fontAlgn="b">
                        <a:spcBef>
                          <a:spcPts val="0"/>
                        </a:spcBef>
                        <a:buNone/>
                      </a:pP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FY 2031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fontAlgn="b">
                        <a:spcBef>
                          <a:spcPts val="0"/>
                        </a:spcBef>
                        <a:buNone/>
                      </a:pPr>
                      <a:r>
                        <a:rPr lang="en-US" sz="1300" dirty="0">
                          <a:latin typeface="Aptos" panose="020B0004020202020204" pitchFamily="34" charset="0"/>
                        </a:rPr>
                        <a:t>Jan. 2031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fontAlgn="b">
                        <a:spcBef>
                          <a:spcPts val="0"/>
                        </a:spcBef>
                        <a:buNone/>
                      </a:pPr>
                      <a:r>
                        <a:rPr lang="en-US" sz="1300" dirty="0">
                          <a:latin typeface="Aptos" panose="020B0004020202020204" pitchFamily="34" charset="0"/>
                        </a:rPr>
                        <a:t>0.0%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fontAlgn="b">
                        <a:spcBef>
                          <a:spcPts val="0"/>
                        </a:spcBef>
                        <a:buNone/>
                      </a:pPr>
                      <a:r>
                        <a:rPr lang="en-US" sz="1300" dirty="0">
                          <a:latin typeface="Aptos" panose="020B0004020202020204" pitchFamily="34" charset="0"/>
                        </a:rPr>
                        <a:t>0.0%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03557478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607973C5-D148-2772-FBB8-2A312F6BE1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43506" y="1424779"/>
            <a:ext cx="7040880" cy="3467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74370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577B7A-9BF5-85CD-8984-A03E1E1088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96C0B6-D38E-D6C4-5D70-BC6007D3F7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Proposed Financial Plan: </a:t>
            </a:r>
            <a:br>
              <a:rPr lang="en-US" dirty="0"/>
            </a:br>
            <a:r>
              <a:rPr lang="en-US" dirty="0"/>
              <a:t>Potable &amp; Recycled Water  Funds Combined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3432A8-EAC6-2014-CB8D-052D25EB1A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1070B-E53E-4F23-90CF-57ED1B7E60C0}" type="slidenum">
              <a:rPr lang="en-US" smtClean="0"/>
              <a:pPr/>
              <a:t>14</a:t>
            </a:fld>
            <a:endParaRPr lang="en-US" dirty="0">
              <a:solidFill>
                <a:schemeClr val="tx2"/>
              </a:solidFill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641615B0-BD1A-9842-171D-E100C370CB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5082737"/>
              </p:ext>
            </p:extLst>
          </p:nvPr>
        </p:nvGraphicFramePr>
        <p:xfrm>
          <a:off x="424872" y="1419056"/>
          <a:ext cx="4204277" cy="381564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051069">
                  <a:extLst>
                    <a:ext uri="{9D8B030D-6E8A-4147-A177-3AD203B41FA5}">
                      <a16:colId xmlns:a16="http://schemas.microsoft.com/office/drawing/2014/main" val="1890396797"/>
                    </a:ext>
                  </a:extLst>
                </a:gridCol>
                <a:gridCol w="911124">
                  <a:extLst>
                    <a:ext uri="{9D8B030D-6E8A-4147-A177-3AD203B41FA5}">
                      <a16:colId xmlns:a16="http://schemas.microsoft.com/office/drawing/2014/main" val="1200014164"/>
                    </a:ext>
                  </a:extLst>
                </a:gridCol>
                <a:gridCol w="1121042">
                  <a:extLst>
                    <a:ext uri="{9D8B030D-6E8A-4147-A177-3AD203B41FA5}">
                      <a16:colId xmlns:a16="http://schemas.microsoft.com/office/drawing/2014/main" val="3237329654"/>
                    </a:ext>
                  </a:extLst>
                </a:gridCol>
                <a:gridCol w="1121042">
                  <a:extLst>
                    <a:ext uri="{9D8B030D-6E8A-4147-A177-3AD203B41FA5}">
                      <a16:colId xmlns:a16="http://schemas.microsoft.com/office/drawing/2014/main" val="1220236859"/>
                    </a:ext>
                  </a:extLst>
                </a:gridCol>
              </a:tblGrid>
              <a:tr h="625969">
                <a:tc>
                  <a:txBody>
                    <a:bodyPr/>
                    <a:lstStyle/>
                    <a:p>
                      <a:pPr marL="0" algn="l" fontAlgn="b">
                        <a:spcBef>
                          <a:spcPts val="0"/>
                        </a:spcBef>
                        <a:buNone/>
                      </a:pPr>
                      <a:r>
                        <a:rPr lang="en-US" sz="1300" u="none" strike="noStrike" dirty="0">
                          <a:effectLst/>
                          <a:latin typeface="Aptos" panose="020B0004020202020204" pitchFamily="34" charset="0"/>
                        </a:rPr>
                        <a:t>Fiscal Year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fontAlgn="b">
                        <a:spcBef>
                          <a:spcPts val="0"/>
                        </a:spcBef>
                        <a:buNone/>
                      </a:pPr>
                      <a:r>
                        <a:rPr lang="en-US" sz="1300" dirty="0">
                          <a:latin typeface="Aptos" panose="020B0004020202020204" pitchFamily="34" charset="0"/>
                        </a:rPr>
                        <a:t>Effective Month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fontAlgn="b">
                        <a:spcBef>
                          <a:spcPts val="0"/>
                        </a:spcBef>
                        <a:buNone/>
                      </a:pPr>
                      <a:r>
                        <a:rPr lang="en-US" sz="1300" dirty="0">
                          <a:latin typeface="Aptos" panose="020B0004020202020204" pitchFamily="34" charset="0"/>
                        </a:rPr>
                        <a:t>Potable</a:t>
                      </a:r>
                    </a:p>
                    <a:p>
                      <a:pPr marL="0" algn="ctr" fontAlgn="b">
                        <a:spcBef>
                          <a:spcPts val="0"/>
                        </a:spcBef>
                        <a:buNone/>
                      </a:pPr>
                      <a:r>
                        <a:rPr lang="en-US" sz="1300" dirty="0">
                          <a:latin typeface="Aptos" panose="020B0004020202020204" pitchFamily="34" charset="0"/>
                        </a:rPr>
                        <a:t>Revenue </a:t>
                      </a:r>
                    </a:p>
                    <a:p>
                      <a:pPr marL="0" algn="ctr" fontAlgn="b">
                        <a:spcBef>
                          <a:spcPts val="0"/>
                        </a:spcBef>
                        <a:buNone/>
                      </a:pPr>
                      <a:r>
                        <a:rPr lang="en-US" sz="1300" dirty="0">
                          <a:latin typeface="Aptos" panose="020B0004020202020204" pitchFamily="34" charset="0"/>
                        </a:rPr>
                        <a:t>Adjustment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fontAlgn="b">
                        <a:spcBef>
                          <a:spcPts val="0"/>
                        </a:spcBef>
                        <a:buNone/>
                      </a:pPr>
                      <a:r>
                        <a:rPr lang="en-US" sz="1300" dirty="0">
                          <a:latin typeface="Aptos" panose="020B0004020202020204" pitchFamily="34" charset="0"/>
                        </a:rPr>
                        <a:t>Recycled</a:t>
                      </a:r>
                    </a:p>
                    <a:p>
                      <a:pPr marL="0" algn="ctr" fontAlgn="b">
                        <a:spcBef>
                          <a:spcPts val="0"/>
                        </a:spcBef>
                        <a:buNone/>
                      </a:pPr>
                      <a:r>
                        <a:rPr lang="en-US" sz="1300" dirty="0">
                          <a:latin typeface="Aptos" panose="020B0004020202020204" pitchFamily="34" charset="0"/>
                        </a:rPr>
                        <a:t>Revenue </a:t>
                      </a:r>
                    </a:p>
                    <a:p>
                      <a:pPr marL="0" algn="ctr" fontAlgn="b">
                        <a:spcBef>
                          <a:spcPts val="0"/>
                        </a:spcBef>
                        <a:buNone/>
                      </a:pPr>
                      <a:r>
                        <a:rPr lang="en-US" sz="1300" dirty="0">
                          <a:latin typeface="Aptos" panose="020B0004020202020204" pitchFamily="34" charset="0"/>
                        </a:rPr>
                        <a:t>Adjustment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76524305"/>
                  </a:ext>
                </a:extLst>
              </a:tr>
              <a:tr h="625969">
                <a:tc>
                  <a:txBody>
                    <a:bodyPr/>
                    <a:lstStyle/>
                    <a:p>
                      <a:pPr marL="0" algn="l" fontAlgn="b">
                        <a:spcBef>
                          <a:spcPts val="0"/>
                        </a:spcBef>
                        <a:buNone/>
                      </a:pPr>
                      <a:r>
                        <a:rPr lang="en-US" sz="1300" u="none" strike="noStrike" dirty="0">
                          <a:effectLst/>
                          <a:latin typeface="Aptos" panose="020B0004020202020204" pitchFamily="34" charset="0"/>
                        </a:rPr>
                        <a:t>FY 2027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fontAlgn="b">
                        <a:spcBef>
                          <a:spcPts val="0"/>
                        </a:spcBef>
                        <a:buNone/>
                      </a:pPr>
                      <a:r>
                        <a:rPr lang="en-US" sz="1300" dirty="0">
                          <a:latin typeface="Aptos" panose="020B0004020202020204" pitchFamily="34" charset="0"/>
                        </a:rPr>
                        <a:t>Jan. 2027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fontAlgn="b">
                        <a:spcBef>
                          <a:spcPts val="0"/>
                        </a:spcBef>
                        <a:buNone/>
                      </a:pPr>
                      <a:r>
                        <a:rPr lang="en-US" sz="1300" strike="noStrike" dirty="0">
                          <a:latin typeface="Aptos" panose="020B0004020202020204" pitchFamily="34" charset="0"/>
                        </a:rPr>
                        <a:t>6.5%</a:t>
                      </a:r>
                      <a:endParaRPr lang="en-US" sz="1300" strike="noStrike" dirty="0">
                        <a:solidFill>
                          <a:srgbClr val="C00000"/>
                        </a:solidFill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fontAlgn="b">
                        <a:spcBef>
                          <a:spcPts val="0"/>
                        </a:spcBef>
                        <a:buNone/>
                      </a:pPr>
                      <a:r>
                        <a:rPr lang="en-US" sz="1300" dirty="0">
                          <a:latin typeface="Aptos" panose="020B0004020202020204" pitchFamily="34" charset="0"/>
                        </a:rPr>
                        <a:t>4.0%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35741434"/>
                  </a:ext>
                </a:extLst>
              </a:tr>
              <a:tr h="625969">
                <a:tc>
                  <a:txBody>
                    <a:bodyPr/>
                    <a:lstStyle/>
                    <a:p>
                      <a:pPr marL="0" algn="l" fontAlgn="b">
                        <a:spcBef>
                          <a:spcPts val="0"/>
                        </a:spcBef>
                        <a:buNone/>
                      </a:pP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FY 2028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dirty="0">
                          <a:latin typeface="Aptos" panose="020B0004020202020204" pitchFamily="34" charset="0"/>
                        </a:rPr>
                        <a:t>Jan. 2028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6.5%</a:t>
                      </a: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4.0%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58241880"/>
                  </a:ext>
                </a:extLst>
              </a:tr>
              <a:tr h="625969">
                <a:tc>
                  <a:txBody>
                    <a:bodyPr/>
                    <a:lstStyle/>
                    <a:p>
                      <a:pPr marL="0" algn="l" fontAlgn="b">
                        <a:spcBef>
                          <a:spcPts val="0"/>
                        </a:spcBef>
                        <a:buNone/>
                      </a:pP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FY 2029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dirty="0">
                          <a:latin typeface="Aptos" panose="020B0004020202020204" pitchFamily="34" charset="0"/>
                        </a:rPr>
                        <a:t>Jan. 2029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6.5%</a:t>
                      </a: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4.0%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79060139"/>
                  </a:ext>
                </a:extLst>
              </a:tr>
              <a:tr h="625969">
                <a:tc>
                  <a:txBody>
                    <a:bodyPr/>
                    <a:lstStyle/>
                    <a:p>
                      <a:pPr marL="0" algn="l" fontAlgn="b">
                        <a:spcBef>
                          <a:spcPts val="0"/>
                        </a:spcBef>
                        <a:buNone/>
                      </a:pP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FY 2030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dirty="0">
                          <a:latin typeface="Aptos" panose="020B0004020202020204" pitchFamily="34" charset="0"/>
                        </a:rPr>
                        <a:t>Jan. 2030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6.5%</a:t>
                      </a: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4.0%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44530769"/>
                  </a:ext>
                </a:extLst>
              </a:tr>
              <a:tr h="625969">
                <a:tc>
                  <a:txBody>
                    <a:bodyPr/>
                    <a:lstStyle/>
                    <a:p>
                      <a:pPr marL="0" algn="l" fontAlgn="b">
                        <a:spcBef>
                          <a:spcPts val="0"/>
                        </a:spcBef>
                        <a:buNone/>
                      </a:pP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FY 2031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fontAlgn="b">
                        <a:spcBef>
                          <a:spcPts val="0"/>
                        </a:spcBef>
                        <a:buNone/>
                      </a:pPr>
                      <a:r>
                        <a:rPr lang="en-US" sz="1300" dirty="0">
                          <a:latin typeface="Aptos" panose="020B0004020202020204" pitchFamily="34" charset="0"/>
                        </a:rPr>
                        <a:t>Jan. 2031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6.5%</a:t>
                      </a: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4.0%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03557478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7E0392E5-20A1-FD94-D3C4-40637733C7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43506" y="1427462"/>
            <a:ext cx="7040880" cy="3467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33949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87A746-671A-501B-11CC-3C908C7AD8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Revenue Adjustment Summary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64FE0D63-9F8A-BFC8-D08B-D2448736C87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6647354"/>
              </p:ext>
            </p:extLst>
          </p:nvPr>
        </p:nvGraphicFramePr>
        <p:xfrm>
          <a:off x="3562748" y="1000678"/>
          <a:ext cx="5066505" cy="479755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88835">
                  <a:extLst>
                    <a:ext uri="{9D8B030D-6E8A-4147-A177-3AD203B41FA5}">
                      <a16:colId xmlns:a16="http://schemas.microsoft.com/office/drawing/2014/main" val="2976084549"/>
                    </a:ext>
                  </a:extLst>
                </a:gridCol>
                <a:gridCol w="1688835">
                  <a:extLst>
                    <a:ext uri="{9D8B030D-6E8A-4147-A177-3AD203B41FA5}">
                      <a16:colId xmlns:a16="http://schemas.microsoft.com/office/drawing/2014/main" val="4184596472"/>
                    </a:ext>
                  </a:extLst>
                </a:gridCol>
                <a:gridCol w="1688835">
                  <a:extLst>
                    <a:ext uri="{9D8B030D-6E8A-4147-A177-3AD203B41FA5}">
                      <a16:colId xmlns:a16="http://schemas.microsoft.com/office/drawing/2014/main" val="1215566263"/>
                    </a:ext>
                  </a:extLst>
                </a:gridCol>
              </a:tblGrid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 dirty="0">
                          <a:effectLst/>
                          <a:latin typeface="Aptos" panose="020B0004020202020204" pitchFamily="34" charset="0"/>
                        </a:rPr>
                        <a:t>Fiscal Year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36576" marB="36576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 dirty="0">
                          <a:effectLst/>
                          <a:latin typeface="Aptos" panose="020B0004020202020204" pitchFamily="34" charset="0"/>
                        </a:rPr>
                        <a:t>Potable Revenue Adjustments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36576" marB="36576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 dirty="0">
                          <a:effectLst/>
                          <a:latin typeface="Aptos" panose="020B0004020202020204" pitchFamily="34" charset="0"/>
                        </a:rPr>
                        <a:t>Recycled Revenue Adjustments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36576" marB="36576" anchor="b"/>
                </a:tc>
                <a:extLst>
                  <a:ext uri="{0D108BD9-81ED-4DB2-BD59-A6C34878D82A}">
                    <a16:rowId xmlns:a16="http://schemas.microsoft.com/office/drawing/2014/main" val="442565310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 dirty="0">
                          <a:effectLst/>
                          <a:latin typeface="Aptos" panose="020B0004020202020204" pitchFamily="34" charset="0"/>
                        </a:rPr>
                        <a:t>FY 2017 Adopted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36576" marB="36576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 dirty="0">
                          <a:effectLst/>
                          <a:latin typeface="Aptos" panose="020B0004020202020204" pitchFamily="34" charset="0"/>
                        </a:rPr>
                        <a:t>25.0%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36576" marB="36576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>
                          <a:effectLst/>
                          <a:latin typeface="Aptos" panose="020B0004020202020204" pitchFamily="34" charset="0"/>
                        </a:rPr>
                        <a:t>25.0%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36576" marB="36576" anchor="b"/>
                </a:tc>
                <a:extLst>
                  <a:ext uri="{0D108BD9-81ED-4DB2-BD59-A6C34878D82A}">
                    <a16:rowId xmlns:a16="http://schemas.microsoft.com/office/drawing/2014/main" val="3413806246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 dirty="0">
                          <a:effectLst/>
                          <a:latin typeface="Aptos" panose="020B0004020202020204" pitchFamily="34" charset="0"/>
                        </a:rPr>
                        <a:t>FY 2018 Adopted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36576" marB="36576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 dirty="0">
                          <a:effectLst/>
                          <a:latin typeface="Aptos" panose="020B0004020202020204" pitchFamily="34" charset="0"/>
                        </a:rPr>
                        <a:t>15.0%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36576" marB="36576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>
                          <a:effectLst/>
                          <a:latin typeface="Aptos" panose="020B0004020202020204" pitchFamily="34" charset="0"/>
                        </a:rPr>
                        <a:t>15.0%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36576" marB="36576" anchor="b"/>
                </a:tc>
                <a:extLst>
                  <a:ext uri="{0D108BD9-81ED-4DB2-BD59-A6C34878D82A}">
                    <a16:rowId xmlns:a16="http://schemas.microsoft.com/office/drawing/2014/main" val="552403148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 dirty="0">
                          <a:effectLst/>
                          <a:latin typeface="Aptos" panose="020B0004020202020204" pitchFamily="34" charset="0"/>
                        </a:rPr>
                        <a:t>FY 2019 Adopted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36576" marB="36576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 dirty="0">
                          <a:effectLst/>
                          <a:latin typeface="Aptos" panose="020B0004020202020204" pitchFamily="34" charset="0"/>
                        </a:rPr>
                        <a:t>10.0%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36576" marB="36576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 dirty="0">
                          <a:effectLst/>
                          <a:latin typeface="Aptos" panose="020B0004020202020204" pitchFamily="34" charset="0"/>
                        </a:rPr>
                        <a:t>5.0%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36576" marB="36576" anchor="b"/>
                </a:tc>
                <a:extLst>
                  <a:ext uri="{0D108BD9-81ED-4DB2-BD59-A6C34878D82A}">
                    <a16:rowId xmlns:a16="http://schemas.microsoft.com/office/drawing/2014/main" val="2082786157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 dirty="0">
                          <a:effectLst/>
                          <a:latin typeface="Aptos" panose="020B0004020202020204" pitchFamily="34" charset="0"/>
                        </a:rPr>
                        <a:t>FY 2020 Adopted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36576" marB="36576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>
                          <a:effectLst/>
                          <a:latin typeface="Aptos" panose="020B0004020202020204" pitchFamily="34" charset="0"/>
                        </a:rPr>
                        <a:t>10.0%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36576" marB="36576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 dirty="0">
                          <a:effectLst/>
                          <a:latin typeface="Aptos" panose="020B0004020202020204" pitchFamily="34" charset="0"/>
                        </a:rPr>
                        <a:t>3.0%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36576" marB="36576" anchor="b"/>
                </a:tc>
                <a:extLst>
                  <a:ext uri="{0D108BD9-81ED-4DB2-BD59-A6C34878D82A}">
                    <a16:rowId xmlns:a16="http://schemas.microsoft.com/office/drawing/2014/main" val="1111225311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 dirty="0">
                          <a:effectLst/>
                          <a:latin typeface="Aptos" panose="020B0004020202020204" pitchFamily="34" charset="0"/>
                        </a:rPr>
                        <a:t>FY 2021 Adopted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36576" marB="36576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 dirty="0">
                          <a:effectLst/>
                          <a:latin typeface="Aptos" panose="020B0004020202020204" pitchFamily="34" charset="0"/>
                        </a:rPr>
                        <a:t>10.0%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36576" marB="36576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 dirty="0">
                          <a:effectLst/>
                          <a:latin typeface="Aptos" panose="020B0004020202020204" pitchFamily="34" charset="0"/>
                        </a:rPr>
                        <a:t>3.0%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36576" marB="36576" anchor="b"/>
                </a:tc>
                <a:extLst>
                  <a:ext uri="{0D108BD9-81ED-4DB2-BD59-A6C34878D82A}">
                    <a16:rowId xmlns:a16="http://schemas.microsoft.com/office/drawing/2014/main" val="658537493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 dirty="0">
                          <a:effectLst/>
                          <a:latin typeface="Aptos" panose="020B0004020202020204" pitchFamily="34" charset="0"/>
                        </a:rPr>
                        <a:t>FY 2022 Adopted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36576" marB="36576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 dirty="0">
                          <a:effectLst/>
                          <a:latin typeface="Aptos" panose="020B0004020202020204" pitchFamily="34" charset="0"/>
                        </a:rPr>
                        <a:t>5.0%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36576" marB="36576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 dirty="0">
                          <a:effectLst/>
                          <a:latin typeface="Aptos" panose="020B0004020202020204" pitchFamily="34" charset="0"/>
                        </a:rPr>
                        <a:t>5.0%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36576" marB="36576" anchor="b"/>
                </a:tc>
                <a:extLst>
                  <a:ext uri="{0D108BD9-81ED-4DB2-BD59-A6C34878D82A}">
                    <a16:rowId xmlns:a16="http://schemas.microsoft.com/office/drawing/2014/main" val="2967707353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 dirty="0">
                          <a:effectLst/>
                          <a:latin typeface="Aptos" panose="020B0004020202020204" pitchFamily="34" charset="0"/>
                        </a:rPr>
                        <a:t>FY 2023 Adopted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36576" marB="36576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>
                          <a:effectLst/>
                          <a:latin typeface="Aptos" panose="020B0004020202020204" pitchFamily="34" charset="0"/>
                        </a:rPr>
                        <a:t>5.0%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36576" marB="36576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 dirty="0">
                          <a:effectLst/>
                          <a:latin typeface="Aptos" panose="020B0004020202020204" pitchFamily="34" charset="0"/>
                        </a:rPr>
                        <a:t>5.0%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36576" marB="36576" anchor="b"/>
                </a:tc>
                <a:extLst>
                  <a:ext uri="{0D108BD9-81ED-4DB2-BD59-A6C34878D82A}">
                    <a16:rowId xmlns:a16="http://schemas.microsoft.com/office/drawing/2014/main" val="596886946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 dirty="0">
                          <a:effectLst/>
                          <a:latin typeface="Aptos" panose="020B0004020202020204" pitchFamily="34" charset="0"/>
                        </a:rPr>
                        <a:t>FY 2024 Adopted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36576" marB="36576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1" i="1" u="none" strike="noStrike" dirty="0">
                          <a:solidFill>
                            <a:srgbClr val="C00000"/>
                          </a:solidFill>
                          <a:effectLst/>
                          <a:latin typeface="Aptos" panose="020B0004020202020204" pitchFamily="34" charset="0"/>
                        </a:rPr>
                        <a:t>5.0%*</a:t>
                      </a:r>
                    </a:p>
                  </a:txBody>
                  <a:tcPr marL="45720" marR="45720" marT="36576" marB="36576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 dirty="0">
                          <a:effectLst/>
                          <a:latin typeface="Aptos" panose="020B0004020202020204" pitchFamily="34" charset="0"/>
                        </a:rPr>
                        <a:t>10.0%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36576" marB="36576" anchor="b"/>
                </a:tc>
                <a:extLst>
                  <a:ext uri="{0D108BD9-81ED-4DB2-BD59-A6C34878D82A}">
                    <a16:rowId xmlns:a16="http://schemas.microsoft.com/office/drawing/2014/main" val="2790464102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  <a:latin typeface="Aptos" panose="020B0004020202020204" pitchFamily="34" charset="0"/>
                        </a:rPr>
                        <a:t>FY 2025 Adopted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36576" marB="36576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 dirty="0">
                          <a:effectLst/>
                          <a:latin typeface="Aptos" panose="020B0004020202020204" pitchFamily="34" charset="0"/>
                        </a:rPr>
                        <a:t>5.0%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36576" marB="36576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 dirty="0">
                          <a:effectLst/>
                          <a:latin typeface="Aptos" panose="020B0004020202020204" pitchFamily="34" charset="0"/>
                        </a:rPr>
                        <a:t>10.0%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36576" marB="36576" anchor="b"/>
                </a:tc>
                <a:extLst>
                  <a:ext uri="{0D108BD9-81ED-4DB2-BD59-A6C34878D82A}">
                    <a16:rowId xmlns:a16="http://schemas.microsoft.com/office/drawing/2014/main" val="2068873823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  <a:latin typeface="Aptos" panose="020B0004020202020204" pitchFamily="34" charset="0"/>
                        </a:rPr>
                        <a:t>FY 2026 Adopted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36576" marB="36576" anchor="b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 dirty="0">
                          <a:effectLst/>
                          <a:latin typeface="Aptos" panose="020B0004020202020204" pitchFamily="34" charset="0"/>
                        </a:rPr>
                        <a:t>5.0%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36576" marB="36576" anchor="b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 dirty="0">
                          <a:effectLst/>
                          <a:latin typeface="Aptos" panose="020B0004020202020204" pitchFamily="34" charset="0"/>
                        </a:rPr>
                        <a:t>10.0%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36576" marB="36576" anchor="b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8428044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b="1" i="1" u="none" strike="noStrike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FY 2027 Proposed</a:t>
                      </a:r>
                    </a:p>
                  </a:txBody>
                  <a:tcPr marL="45720" marR="45720" marT="36576" marB="36576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1" i="1" u="none" strike="noStrike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6.5%</a:t>
                      </a:r>
                    </a:p>
                  </a:txBody>
                  <a:tcPr marL="45720" marR="45720" marT="36576" marB="36576" anchor="b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1" i="1" u="none" strike="noStrike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4.0%</a:t>
                      </a:r>
                    </a:p>
                  </a:txBody>
                  <a:tcPr marL="45720" marR="45720" marT="36576" marB="36576" anchor="b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609614400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b="1" i="1" u="none" strike="noStrike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FY 2028 Proposed</a:t>
                      </a:r>
                    </a:p>
                  </a:txBody>
                  <a:tcPr marL="45720" marR="45720" marT="36576" marB="36576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6.5%</a:t>
                      </a:r>
                    </a:p>
                  </a:txBody>
                  <a:tcPr marL="45720" marR="45720" marT="36576" marB="36576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1" i="1" u="none" strike="noStrike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4.0%</a:t>
                      </a:r>
                    </a:p>
                  </a:txBody>
                  <a:tcPr marL="45720" marR="45720" marT="36576" marB="36576" anchor="b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455100101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b="1" i="1" u="none" strike="noStrike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FY 2029 Proposed</a:t>
                      </a:r>
                    </a:p>
                  </a:txBody>
                  <a:tcPr marL="45720" marR="45720" marT="36576" marB="36576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6.5%</a:t>
                      </a:r>
                    </a:p>
                  </a:txBody>
                  <a:tcPr marL="45720" marR="45720" marT="36576" marB="36576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1" i="1" u="none" strike="noStrike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4.0%</a:t>
                      </a:r>
                    </a:p>
                  </a:txBody>
                  <a:tcPr marL="45720" marR="45720" marT="36576" marB="36576" anchor="b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655748547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b="1" i="1" u="none" strike="noStrike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FY 2030 Proposed</a:t>
                      </a:r>
                    </a:p>
                  </a:txBody>
                  <a:tcPr marL="45720" marR="45720" marT="36576" marB="36576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6.5%</a:t>
                      </a:r>
                    </a:p>
                  </a:txBody>
                  <a:tcPr marL="45720" marR="45720" marT="36576" marB="36576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1" i="1" u="none" strike="noStrike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4.0%</a:t>
                      </a:r>
                    </a:p>
                  </a:txBody>
                  <a:tcPr marL="45720" marR="45720" marT="36576" marB="36576" anchor="b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16944163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b="1" i="1" u="none" strike="noStrike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FY 2031 Proposed</a:t>
                      </a:r>
                    </a:p>
                  </a:txBody>
                  <a:tcPr marL="45720" marR="45720" marT="36576" marB="36576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6.5%</a:t>
                      </a:r>
                    </a:p>
                  </a:txBody>
                  <a:tcPr marL="45720" marR="45720" marT="36576" marB="36576" anchor="b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1" i="1" u="none" strike="noStrike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4.0%</a:t>
                      </a:r>
                    </a:p>
                  </a:txBody>
                  <a:tcPr marL="45720" marR="45720" marT="36576" marB="36576" anchor="b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7048840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9F67B6-A296-A568-1B4D-6F36D5618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1070B-E53E-4F23-90CF-57ED1B7E60C0}" type="slidenum">
              <a:rPr lang="en-US" smtClean="0"/>
              <a:pPr/>
              <a:t>15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1927387-362F-238A-92A7-64060CA86BAE}"/>
              </a:ext>
            </a:extLst>
          </p:cNvPr>
          <p:cNvSpPr txBox="1"/>
          <p:nvPr/>
        </p:nvSpPr>
        <p:spPr>
          <a:xfrm>
            <a:off x="2289174" y="5798230"/>
            <a:ext cx="105122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Aptos" panose="020B0004020202020204" pitchFamily="34" charset="0"/>
              </a:rPr>
              <a:t>*Note that 3% potable revenue adjustments were implemented in FY 2024 (lower than the 5% adopted adjustment) </a:t>
            </a:r>
          </a:p>
        </p:txBody>
      </p:sp>
    </p:spTree>
    <p:extLst>
      <p:ext uri="{BB962C8B-B14F-4D97-AF65-F5344CB8AC3E}">
        <p14:creationId xmlns:p14="http://schemas.microsoft.com/office/powerpoint/2010/main" val="7776676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F358E6-DDD1-CD89-46F9-47D8876259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E3B151-2D24-4A02-6034-D2E9CE52B3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Rate Design</a:t>
            </a:r>
          </a:p>
        </p:txBody>
      </p:sp>
    </p:spTree>
    <p:extLst>
      <p:ext uri="{BB962C8B-B14F-4D97-AF65-F5344CB8AC3E}">
        <p14:creationId xmlns:p14="http://schemas.microsoft.com/office/powerpoint/2010/main" val="39963115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DD33E8-A9B3-CCFA-9FD0-598F497B5B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EA1631-7375-D718-9C22-48BDC4096E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Current Rate Structure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67192B1-35B0-CD44-2000-E2F18E7723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3810" y="1072738"/>
            <a:ext cx="5420715" cy="4875625"/>
          </a:xfrm>
        </p:spPr>
        <p:txBody>
          <a:bodyPr>
            <a:normAutofit/>
          </a:bodyPr>
          <a:lstStyle/>
          <a:p>
            <a:r>
              <a:rPr lang="en-US" dirty="0"/>
              <a:t>1) Monthly basic meter charge (by meter size)</a:t>
            </a:r>
          </a:p>
          <a:p>
            <a:r>
              <a:rPr lang="en-US" dirty="0"/>
              <a:t>2) Volumetric rates (per 100 gallons)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Potable: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dirty="0"/>
              <a:t>Residential: 4 tiers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dirty="0"/>
              <a:t>Commercial/Industrial/Institutional (CII): Uniform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dirty="0"/>
              <a:t>Landscape potable: Uniform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Recycled: Uniform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115ECB-025F-764A-51E9-7F836D2D7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1070B-E53E-4F23-90CF-57ED1B7E60C0}" type="slidenum">
              <a:rPr lang="en-US" smtClean="0"/>
              <a:pPr/>
              <a:t>17</a:t>
            </a:fld>
            <a:endParaRPr lang="en-US" dirty="0">
              <a:solidFill>
                <a:schemeClr val="tx2"/>
              </a:solidFill>
            </a:endParaRPr>
          </a:p>
        </p:txBody>
      </p:sp>
      <p:graphicFrame>
        <p:nvGraphicFramePr>
          <p:cNvPr id="3" name="Content Placeholder 6">
            <a:extLst>
              <a:ext uri="{FF2B5EF4-FFF2-40B4-BE49-F238E27FC236}">
                <a16:creationId xmlns:a16="http://schemas.microsoft.com/office/drawing/2014/main" id="{1D2F416F-304D-BCB2-35D4-D9B6E4ED7EF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89256762"/>
              </p:ext>
            </p:extLst>
          </p:nvPr>
        </p:nvGraphicFramePr>
        <p:xfrm>
          <a:off x="6012842" y="487997"/>
          <a:ext cx="4626458" cy="5547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680209">
                  <a:extLst>
                    <a:ext uri="{9D8B030D-6E8A-4147-A177-3AD203B41FA5}">
                      <a16:colId xmlns:a16="http://schemas.microsoft.com/office/drawing/2014/main" val="2333007275"/>
                    </a:ext>
                  </a:extLst>
                </a:gridCol>
                <a:gridCol w="946249">
                  <a:extLst>
                    <a:ext uri="{9D8B030D-6E8A-4147-A177-3AD203B41FA5}">
                      <a16:colId xmlns:a16="http://schemas.microsoft.com/office/drawing/2014/main" val="2395290703"/>
                    </a:ext>
                  </a:extLst>
                </a:gridCol>
              </a:tblGrid>
              <a:tr h="38055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u="none" strike="noStrike" dirty="0">
                          <a:effectLst/>
                          <a:latin typeface="Aptos" panose="020B0004020202020204" pitchFamily="34" charset="0"/>
                        </a:rPr>
                        <a:t>Current Rates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300" b="1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Effective Jan. 2026</a:t>
                      </a:r>
                    </a:p>
                  </a:txBody>
                  <a:tcPr marL="45720" marR="45720" marT="0" marB="0" anchor="ctr"/>
                </a:tc>
                <a:extLst>
                  <a:ext uri="{0D108BD9-81ED-4DB2-BD59-A6C34878D82A}">
                    <a16:rowId xmlns:a16="http://schemas.microsoft.com/office/drawing/2014/main" val="2497637187"/>
                  </a:ext>
                </a:extLst>
              </a:tr>
              <a:tr h="19386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1" u="none" strike="noStrike" dirty="0">
                          <a:effectLst/>
                          <a:latin typeface="Aptos" panose="020B0004020202020204" pitchFamily="34" charset="0"/>
                        </a:rPr>
                        <a:t>Monthly Basic Meter Charge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0" marB="0" anchor="b"/>
                </a:tc>
                <a:extLst>
                  <a:ext uri="{0D108BD9-81ED-4DB2-BD59-A6C34878D82A}">
                    <a16:rowId xmlns:a16="http://schemas.microsoft.com/office/drawing/2014/main" val="1746627148"/>
                  </a:ext>
                </a:extLst>
              </a:tr>
              <a:tr h="19386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u="none" strike="noStrike" dirty="0">
                          <a:effectLst/>
                          <a:latin typeface="Aptos" panose="020B0004020202020204" pitchFamily="34" charset="0"/>
                        </a:rPr>
                        <a:t>5/8-inch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$52.55 </a:t>
                      </a:r>
                    </a:p>
                  </a:txBody>
                  <a:tcPr marL="27432" marR="27432" marT="0" marB="0" anchor="ctr"/>
                </a:tc>
                <a:extLst>
                  <a:ext uri="{0D108BD9-81ED-4DB2-BD59-A6C34878D82A}">
                    <a16:rowId xmlns:a16="http://schemas.microsoft.com/office/drawing/2014/main" val="3636256412"/>
                  </a:ext>
                </a:extLst>
              </a:tr>
              <a:tr h="19386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u="none" strike="noStrike" dirty="0">
                          <a:effectLst/>
                          <a:latin typeface="Aptos" panose="020B0004020202020204" pitchFamily="34" charset="0"/>
                        </a:rPr>
                        <a:t>5/8-inch Rate Assistance (Residential)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$36.79 </a:t>
                      </a:r>
                    </a:p>
                  </a:txBody>
                  <a:tcPr marL="27432" marR="27432" marT="0" marB="0" anchor="ctr"/>
                </a:tc>
                <a:extLst>
                  <a:ext uri="{0D108BD9-81ED-4DB2-BD59-A6C34878D82A}">
                    <a16:rowId xmlns:a16="http://schemas.microsoft.com/office/drawing/2014/main" val="482256472"/>
                  </a:ext>
                </a:extLst>
              </a:tr>
              <a:tr h="19386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u="none" strike="noStrike" dirty="0">
                          <a:effectLst/>
                          <a:latin typeface="Aptos" panose="020B0004020202020204" pitchFamily="34" charset="0"/>
                        </a:rPr>
                        <a:t>5/8-inch Fire Service (Residential/Commercial)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$13.90 </a:t>
                      </a:r>
                    </a:p>
                  </a:txBody>
                  <a:tcPr marL="27432" marR="27432" marT="0" marB="0" anchor="ctr"/>
                </a:tc>
                <a:extLst>
                  <a:ext uri="{0D108BD9-81ED-4DB2-BD59-A6C34878D82A}">
                    <a16:rowId xmlns:a16="http://schemas.microsoft.com/office/drawing/2014/main" val="2892680789"/>
                  </a:ext>
                </a:extLst>
              </a:tr>
              <a:tr h="19386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u="none" strike="noStrike" dirty="0">
                          <a:effectLst/>
                          <a:latin typeface="Aptos" panose="020B0004020202020204" pitchFamily="34" charset="0"/>
                        </a:rPr>
                        <a:t>3/4-inch (Multi-Residential, incl. Fire Service)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$66.44 </a:t>
                      </a:r>
                    </a:p>
                  </a:txBody>
                  <a:tcPr marL="27432" marR="27432" marT="0" marB="0" anchor="ctr"/>
                </a:tc>
                <a:extLst>
                  <a:ext uri="{0D108BD9-81ED-4DB2-BD59-A6C34878D82A}">
                    <a16:rowId xmlns:a16="http://schemas.microsoft.com/office/drawing/2014/main" val="663856368"/>
                  </a:ext>
                </a:extLst>
              </a:tr>
              <a:tr h="19386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u="none" strike="noStrike" dirty="0">
                          <a:effectLst/>
                          <a:latin typeface="Aptos" panose="020B0004020202020204" pitchFamily="34" charset="0"/>
                        </a:rPr>
                        <a:t>3/4-inch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$73.46 </a:t>
                      </a:r>
                    </a:p>
                  </a:txBody>
                  <a:tcPr marL="27432" marR="27432" marT="0" marB="0" anchor="ctr"/>
                </a:tc>
                <a:extLst>
                  <a:ext uri="{0D108BD9-81ED-4DB2-BD59-A6C34878D82A}">
                    <a16:rowId xmlns:a16="http://schemas.microsoft.com/office/drawing/2014/main" val="57880354"/>
                  </a:ext>
                </a:extLst>
              </a:tr>
              <a:tr h="19386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u="none" strike="noStrike" dirty="0">
                          <a:effectLst/>
                          <a:latin typeface="Aptos" panose="020B0004020202020204" pitchFamily="34" charset="0"/>
                        </a:rPr>
                        <a:t>1-inch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$115.43 </a:t>
                      </a:r>
                    </a:p>
                  </a:txBody>
                  <a:tcPr marL="27432" marR="27432" marT="0" marB="0" anchor="ctr"/>
                </a:tc>
                <a:extLst>
                  <a:ext uri="{0D108BD9-81ED-4DB2-BD59-A6C34878D82A}">
                    <a16:rowId xmlns:a16="http://schemas.microsoft.com/office/drawing/2014/main" val="1637973788"/>
                  </a:ext>
                </a:extLst>
              </a:tr>
              <a:tr h="19386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u="none" strike="noStrike" dirty="0">
                          <a:effectLst/>
                          <a:latin typeface="Aptos" panose="020B0004020202020204" pitchFamily="34" charset="0"/>
                        </a:rPr>
                        <a:t>1.5-inch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$229.81 </a:t>
                      </a:r>
                    </a:p>
                  </a:txBody>
                  <a:tcPr marL="27432" marR="27432" marT="0" marB="0" anchor="ctr"/>
                </a:tc>
                <a:extLst>
                  <a:ext uri="{0D108BD9-81ED-4DB2-BD59-A6C34878D82A}">
                    <a16:rowId xmlns:a16="http://schemas.microsoft.com/office/drawing/2014/main" val="1317031667"/>
                  </a:ext>
                </a:extLst>
              </a:tr>
              <a:tr h="19386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u="none" strike="noStrike" dirty="0">
                          <a:effectLst/>
                          <a:latin typeface="Aptos" panose="020B0004020202020204" pitchFamily="34" charset="0"/>
                        </a:rPr>
                        <a:t>2-inch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$369.92 </a:t>
                      </a:r>
                    </a:p>
                  </a:txBody>
                  <a:tcPr marL="27432" marR="27432" marT="0" marB="0" anchor="ctr"/>
                </a:tc>
                <a:extLst>
                  <a:ext uri="{0D108BD9-81ED-4DB2-BD59-A6C34878D82A}">
                    <a16:rowId xmlns:a16="http://schemas.microsoft.com/office/drawing/2014/main" val="258337818"/>
                  </a:ext>
                </a:extLst>
              </a:tr>
              <a:tr h="19386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u="none" strike="noStrike" dirty="0">
                          <a:effectLst/>
                          <a:latin typeface="Aptos" panose="020B0004020202020204" pitchFamily="34" charset="0"/>
                        </a:rPr>
                        <a:t>3-inch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$767.76 </a:t>
                      </a:r>
                    </a:p>
                  </a:txBody>
                  <a:tcPr marL="27432" marR="27432" marT="0" marB="0" anchor="ctr"/>
                </a:tc>
                <a:extLst>
                  <a:ext uri="{0D108BD9-81ED-4DB2-BD59-A6C34878D82A}">
                    <a16:rowId xmlns:a16="http://schemas.microsoft.com/office/drawing/2014/main" val="353065920"/>
                  </a:ext>
                </a:extLst>
              </a:tr>
              <a:tr h="19386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u="none" strike="noStrike">
                          <a:effectLst/>
                          <a:latin typeface="Aptos" panose="020B0004020202020204" pitchFamily="34" charset="0"/>
                        </a:rPr>
                        <a:t>4-inch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$1,357.55 </a:t>
                      </a:r>
                    </a:p>
                  </a:txBody>
                  <a:tcPr marL="27432" marR="27432" marT="0" marB="0" anchor="ctr"/>
                </a:tc>
                <a:extLst>
                  <a:ext uri="{0D108BD9-81ED-4DB2-BD59-A6C34878D82A}">
                    <a16:rowId xmlns:a16="http://schemas.microsoft.com/office/drawing/2014/main" val="1929007819"/>
                  </a:ext>
                </a:extLst>
              </a:tr>
              <a:tr h="19386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u="none" strike="noStrike" dirty="0">
                          <a:effectLst/>
                          <a:latin typeface="Aptos" panose="020B0004020202020204" pitchFamily="34" charset="0"/>
                        </a:rPr>
                        <a:t>6-inch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$2,706.40 </a:t>
                      </a:r>
                    </a:p>
                  </a:txBody>
                  <a:tcPr marL="27432" marR="27432" marT="0" marB="0" anchor="ctr"/>
                </a:tc>
                <a:extLst>
                  <a:ext uri="{0D108BD9-81ED-4DB2-BD59-A6C34878D82A}">
                    <a16:rowId xmlns:a16="http://schemas.microsoft.com/office/drawing/2014/main" val="2593138956"/>
                  </a:ext>
                </a:extLst>
              </a:tr>
              <a:tr h="19386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27432" marR="27432" marT="0" marB="0" anchor="ctr"/>
                </a:tc>
                <a:extLst>
                  <a:ext uri="{0D108BD9-81ED-4DB2-BD59-A6C34878D82A}">
                    <a16:rowId xmlns:a16="http://schemas.microsoft.com/office/drawing/2014/main" val="3565661615"/>
                  </a:ext>
                </a:extLst>
              </a:tr>
              <a:tr h="19386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Potable Volumetric Rates (per 100 gallons)</a:t>
                      </a: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27432" marR="27432" marT="0" marB="0" anchor="ctr"/>
                </a:tc>
                <a:extLst>
                  <a:ext uri="{0D108BD9-81ED-4DB2-BD59-A6C34878D82A}">
                    <a16:rowId xmlns:a16="http://schemas.microsoft.com/office/drawing/2014/main" val="2828523616"/>
                  </a:ext>
                </a:extLst>
              </a:tr>
              <a:tr h="19386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u="sng" dirty="0">
                          <a:latin typeface="Aptos" panose="020B0004020202020204" pitchFamily="34" charset="0"/>
                        </a:rPr>
                        <a:t>Residential Tiered Rates</a:t>
                      </a: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27432" marR="27432" marT="0" marB="0" anchor="ctr"/>
                </a:tc>
                <a:extLst>
                  <a:ext uri="{0D108BD9-81ED-4DB2-BD59-A6C34878D82A}">
                    <a16:rowId xmlns:a16="http://schemas.microsoft.com/office/drawing/2014/main" val="2217057256"/>
                  </a:ext>
                </a:extLst>
              </a:tr>
              <a:tr h="19386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u="none" strike="noStrike" dirty="0">
                          <a:effectLst/>
                          <a:latin typeface="Aptos" panose="020B0004020202020204" pitchFamily="34" charset="0"/>
                        </a:rPr>
                        <a:t>Tier 1</a:t>
                      </a:r>
                      <a:endParaRPr lang="en-US" sz="1300" dirty="0">
                        <a:latin typeface="Aptos" panose="020B0004020202020204" pitchFamily="34" charset="0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$0.99 </a:t>
                      </a:r>
                    </a:p>
                  </a:txBody>
                  <a:tcPr marL="27432" marR="27432" marT="0" marB="0" anchor="ctr"/>
                </a:tc>
                <a:extLst>
                  <a:ext uri="{0D108BD9-81ED-4DB2-BD59-A6C34878D82A}">
                    <a16:rowId xmlns:a16="http://schemas.microsoft.com/office/drawing/2014/main" val="1678210726"/>
                  </a:ext>
                </a:extLst>
              </a:tr>
              <a:tr h="19386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u="none" strike="noStrike" dirty="0">
                          <a:effectLst/>
                          <a:latin typeface="Aptos" panose="020B0004020202020204" pitchFamily="34" charset="0"/>
                        </a:rPr>
                        <a:t>Tier 2</a:t>
                      </a:r>
                      <a:endParaRPr lang="en-US" sz="1300" dirty="0">
                        <a:latin typeface="Aptos" panose="020B0004020202020204" pitchFamily="34" charset="0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$1.58 </a:t>
                      </a:r>
                    </a:p>
                  </a:txBody>
                  <a:tcPr marL="27432" marR="27432" marT="0" marB="0" anchor="ctr"/>
                </a:tc>
                <a:extLst>
                  <a:ext uri="{0D108BD9-81ED-4DB2-BD59-A6C34878D82A}">
                    <a16:rowId xmlns:a16="http://schemas.microsoft.com/office/drawing/2014/main" val="3470137919"/>
                  </a:ext>
                </a:extLst>
              </a:tr>
              <a:tr h="19386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u="none" strike="noStrike" dirty="0">
                          <a:effectLst/>
                          <a:latin typeface="Aptos" panose="020B0004020202020204" pitchFamily="34" charset="0"/>
                        </a:rPr>
                        <a:t>Tier 3</a:t>
                      </a: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$2.86 </a:t>
                      </a:r>
                    </a:p>
                  </a:txBody>
                  <a:tcPr marL="27432" marR="27432" marT="0" marB="0" anchor="ctr"/>
                </a:tc>
                <a:extLst>
                  <a:ext uri="{0D108BD9-81ED-4DB2-BD59-A6C34878D82A}">
                    <a16:rowId xmlns:a16="http://schemas.microsoft.com/office/drawing/2014/main" val="777670135"/>
                  </a:ext>
                </a:extLst>
              </a:tr>
              <a:tr h="19386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Tier 4</a:t>
                      </a: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$3.44 </a:t>
                      </a:r>
                    </a:p>
                  </a:txBody>
                  <a:tcPr marL="27432" marR="27432" marT="0" marB="0" anchor="ctr"/>
                </a:tc>
                <a:extLst>
                  <a:ext uri="{0D108BD9-81ED-4DB2-BD59-A6C34878D82A}">
                    <a16:rowId xmlns:a16="http://schemas.microsoft.com/office/drawing/2014/main" val="333457905"/>
                  </a:ext>
                </a:extLst>
              </a:tr>
              <a:tr h="19386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18288" marR="18288" marT="0" marB="0" anchor="ctr"/>
                </a:tc>
                <a:extLst>
                  <a:ext uri="{0D108BD9-81ED-4DB2-BD59-A6C34878D82A}">
                    <a16:rowId xmlns:a16="http://schemas.microsoft.com/office/drawing/2014/main" val="2535068222"/>
                  </a:ext>
                </a:extLst>
              </a:tr>
              <a:tr h="19386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u="sng" dirty="0">
                          <a:latin typeface="Aptos" panose="020B0004020202020204" pitchFamily="34" charset="0"/>
                        </a:rPr>
                        <a:t>Non-Residential Uniform Rates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18288" marR="18288" marT="0" marB="0" anchor="ctr"/>
                </a:tc>
                <a:extLst>
                  <a:ext uri="{0D108BD9-81ED-4DB2-BD59-A6C34878D82A}">
                    <a16:rowId xmlns:a16="http://schemas.microsoft.com/office/drawing/2014/main" val="2273528837"/>
                  </a:ext>
                </a:extLst>
              </a:tr>
              <a:tr h="19386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Commercial/Industrial/Institutional (CII)</a:t>
                      </a: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$1.61</a:t>
                      </a:r>
                    </a:p>
                  </a:txBody>
                  <a:tcPr marL="27432" marR="27432" marT="0" marB="0" anchor="ctr"/>
                </a:tc>
                <a:extLst>
                  <a:ext uri="{0D108BD9-81ED-4DB2-BD59-A6C34878D82A}">
                    <a16:rowId xmlns:a16="http://schemas.microsoft.com/office/drawing/2014/main" val="4076438401"/>
                  </a:ext>
                </a:extLst>
              </a:tr>
              <a:tr h="19386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Landscape Potable</a:t>
                      </a: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$2.65</a:t>
                      </a:r>
                    </a:p>
                  </a:txBody>
                  <a:tcPr marL="27432" marR="27432" marT="0" marB="0" anchor="ctr"/>
                </a:tc>
                <a:extLst>
                  <a:ext uri="{0D108BD9-81ED-4DB2-BD59-A6C34878D82A}">
                    <a16:rowId xmlns:a16="http://schemas.microsoft.com/office/drawing/2014/main" val="2299062342"/>
                  </a:ext>
                </a:extLst>
              </a:tr>
              <a:tr h="19386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18288" marR="18288" marT="0" marB="0" anchor="ctr"/>
                </a:tc>
                <a:extLst>
                  <a:ext uri="{0D108BD9-81ED-4DB2-BD59-A6C34878D82A}">
                    <a16:rowId xmlns:a16="http://schemas.microsoft.com/office/drawing/2014/main" val="2232127049"/>
                  </a:ext>
                </a:extLst>
              </a:tr>
              <a:tr h="19386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1" u="none" strike="noStrike" dirty="0">
                          <a:effectLst/>
                          <a:latin typeface="Aptos" panose="020B0004020202020204" pitchFamily="34" charset="0"/>
                        </a:rPr>
                        <a:t>Recycled </a:t>
                      </a: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Volumetric Rates (per 100 gallons)</a:t>
                      </a: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18288" marR="18288" marT="0" marB="0" anchor="ctr"/>
                </a:tc>
                <a:extLst>
                  <a:ext uri="{0D108BD9-81ED-4DB2-BD59-A6C34878D82A}">
                    <a16:rowId xmlns:a16="http://schemas.microsoft.com/office/drawing/2014/main" val="2722073206"/>
                  </a:ext>
                </a:extLst>
              </a:tr>
              <a:tr h="19386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u="none" strike="noStrike" dirty="0">
                          <a:effectLst/>
                          <a:latin typeface="Aptos" panose="020B0004020202020204" pitchFamily="34" charset="0"/>
                        </a:rPr>
                        <a:t>Uniform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$2.01</a:t>
                      </a:r>
                    </a:p>
                  </a:txBody>
                  <a:tcPr marL="18288" marR="18288" marT="0" marB="0" anchor="ctr"/>
                </a:tc>
                <a:extLst>
                  <a:ext uri="{0D108BD9-81ED-4DB2-BD59-A6C34878D82A}">
                    <a16:rowId xmlns:a16="http://schemas.microsoft.com/office/drawing/2014/main" val="13973967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66873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5119A6-69DD-829C-82DF-25673F61EA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90F9A2-053B-24C8-A589-8E276FF968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Proposed Rate Structure Changes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05FB898-69DB-C554-246D-E08E1FB73E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Proposed changes to residential tiered volumetric rates: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Reduce from four tiers to three tiers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Same tier allotments for single family and multi-family (per dwelling unit)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6C51E2-6019-B548-B9F9-48791ED57C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1070B-E53E-4F23-90CF-57ED1B7E60C0}" type="slidenum">
              <a:rPr lang="en-US" smtClean="0"/>
              <a:pPr/>
              <a:t>18</a:t>
            </a:fld>
            <a:endParaRPr lang="en-US" dirty="0">
              <a:solidFill>
                <a:schemeClr val="tx2"/>
              </a:solidFill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0E0FA41-47CA-A804-6045-0159AF035B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8448806"/>
              </p:ext>
            </p:extLst>
          </p:nvPr>
        </p:nvGraphicFramePr>
        <p:xfrm>
          <a:off x="1167728" y="2590800"/>
          <a:ext cx="9856543" cy="25908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372252">
                  <a:extLst>
                    <a:ext uri="{9D8B030D-6E8A-4147-A177-3AD203B41FA5}">
                      <a16:colId xmlns:a16="http://schemas.microsoft.com/office/drawing/2014/main" val="665515790"/>
                    </a:ext>
                  </a:extLst>
                </a:gridCol>
                <a:gridCol w="2828097">
                  <a:extLst>
                    <a:ext uri="{9D8B030D-6E8A-4147-A177-3AD203B41FA5}">
                      <a16:colId xmlns:a16="http://schemas.microsoft.com/office/drawing/2014/main" val="3072149758"/>
                    </a:ext>
                  </a:extLst>
                </a:gridCol>
                <a:gridCol w="2828097">
                  <a:extLst>
                    <a:ext uri="{9D8B030D-6E8A-4147-A177-3AD203B41FA5}">
                      <a16:colId xmlns:a16="http://schemas.microsoft.com/office/drawing/2014/main" val="329013619"/>
                    </a:ext>
                  </a:extLst>
                </a:gridCol>
                <a:gridCol w="2828097">
                  <a:extLst>
                    <a:ext uri="{9D8B030D-6E8A-4147-A177-3AD203B41FA5}">
                      <a16:colId xmlns:a16="http://schemas.microsoft.com/office/drawing/2014/main" val="1289099172"/>
                    </a:ext>
                  </a:extLst>
                </a:gridCol>
              </a:tblGrid>
              <a:tr h="63723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sz="2000" dirty="0">
                          <a:latin typeface="Aptos" panose="020B0004020202020204" pitchFamily="34" charset="0"/>
                        </a:rPr>
                        <a:t>Monthly Allotment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Aptos" panose="020B0004020202020204" pitchFamily="34" charset="0"/>
                        </a:rPr>
                        <a:t>Current </a:t>
                      </a:r>
                    </a:p>
                    <a:p>
                      <a:pPr algn="ctr"/>
                      <a:r>
                        <a:rPr lang="en-US" sz="2000" dirty="0">
                          <a:latin typeface="Aptos" panose="020B0004020202020204" pitchFamily="34" charset="0"/>
                        </a:rPr>
                        <a:t>(Single Family Residential)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Aptos" panose="020B0004020202020204" pitchFamily="34" charset="0"/>
                        </a:rPr>
                        <a:t>Current </a:t>
                      </a:r>
                    </a:p>
                    <a:p>
                      <a:pPr algn="ctr"/>
                      <a:r>
                        <a:rPr lang="en-US" sz="2000" dirty="0">
                          <a:latin typeface="Aptos" panose="020B0004020202020204" pitchFamily="34" charset="0"/>
                        </a:rPr>
                        <a:t>(Multi-Family Residential)</a:t>
                      </a: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2000" dirty="0">
                          <a:latin typeface="Aptos" panose="020B0004020202020204" pitchFamily="34" charset="0"/>
                        </a:rPr>
                        <a:t>Proposed</a:t>
                      </a:r>
                    </a:p>
                    <a:p>
                      <a:pPr algn="ctr"/>
                      <a:r>
                        <a:rPr lang="en-US" sz="2000" dirty="0">
                          <a:latin typeface="Aptos" panose="020B0004020202020204" pitchFamily="34" charset="0"/>
                        </a:rPr>
                        <a:t>(Residential)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81950700"/>
                  </a:ext>
                </a:extLst>
              </a:tr>
              <a:tr h="38234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Aparajita" panose="02020603050405020304" pitchFamily="18" charset="0"/>
                        </a:rPr>
                        <a:t>Tier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Aptos" panose="020B0004020202020204" pitchFamily="34" charset="0"/>
                        </a:rPr>
                        <a:t>0-3,000 gallons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Aptos" panose="020B0004020202020204" pitchFamily="34" charset="0"/>
                        </a:rPr>
                        <a:t>0-3,000 gallons</a:t>
                      </a: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2000" dirty="0">
                          <a:latin typeface="Aptos" panose="020B0004020202020204" pitchFamily="34" charset="0"/>
                        </a:rPr>
                        <a:t>0-3,000 gallons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2949676"/>
                  </a:ext>
                </a:extLst>
              </a:tr>
              <a:tr h="38234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Aparajita" panose="02020603050405020304" pitchFamily="18" charset="0"/>
                        </a:rPr>
                        <a:t>Tier 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3,001-6,000 gallons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3,001-3,200 gallons</a:t>
                      </a: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2000" dirty="0">
                          <a:latin typeface="Aptos" panose="020B0004020202020204" pitchFamily="34" charset="0"/>
                        </a:rPr>
                        <a:t>3,001-6,000 gallons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03036328"/>
                  </a:ext>
                </a:extLst>
              </a:tr>
              <a:tr h="38234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Aparajita" panose="02020603050405020304" pitchFamily="18" charset="0"/>
                        </a:rPr>
                        <a:t>Tier 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6,001-7,000 gallons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3,201-7,000 gallons</a:t>
                      </a: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&gt; 6,000 gallons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48516983"/>
                  </a:ext>
                </a:extLst>
              </a:tr>
              <a:tr h="38234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Aparajita" panose="02020603050405020304" pitchFamily="18" charset="0"/>
                        </a:rPr>
                        <a:t>Tier 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&gt; 7,000 gallons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&gt; 7,000 gallons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N/A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651771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77440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39D5BB-9099-C193-6D5E-02EA8041AB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E41FC1-5A15-3055-71E6-76C85175BB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810" y="238125"/>
            <a:ext cx="11707090" cy="219075"/>
          </a:xfrm>
        </p:spPr>
        <p:txBody>
          <a:bodyPr>
            <a:normAutofit fontScale="90000"/>
          </a:bodyPr>
          <a:lstStyle/>
          <a:p>
            <a:r>
              <a:rPr lang="en-US" dirty="0"/>
              <a:t>Proposed Five-Year Rate Schedule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589144-47FD-FDE4-F95E-2D41836A9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1070B-E53E-4F23-90CF-57ED1B7E60C0}" type="slidenum">
              <a:rPr lang="en-US" smtClean="0"/>
              <a:pPr/>
              <a:t>19</a:t>
            </a:fld>
            <a:endParaRPr lang="en-US" dirty="0">
              <a:solidFill>
                <a:schemeClr val="tx2"/>
              </a:solidFill>
            </a:endParaRP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0E096F95-84B9-D1C7-07AB-8879200FE2C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6923295"/>
              </p:ext>
            </p:extLst>
          </p:nvPr>
        </p:nvGraphicFramePr>
        <p:xfrm>
          <a:off x="1602618" y="592251"/>
          <a:ext cx="8986765" cy="516973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534325">
                  <a:extLst>
                    <a:ext uri="{9D8B030D-6E8A-4147-A177-3AD203B41FA5}">
                      <a16:colId xmlns:a16="http://schemas.microsoft.com/office/drawing/2014/main" val="2333007275"/>
                    </a:ext>
                  </a:extLst>
                </a:gridCol>
                <a:gridCol w="908740">
                  <a:extLst>
                    <a:ext uri="{9D8B030D-6E8A-4147-A177-3AD203B41FA5}">
                      <a16:colId xmlns:a16="http://schemas.microsoft.com/office/drawing/2014/main" val="2395290703"/>
                    </a:ext>
                  </a:extLst>
                </a:gridCol>
                <a:gridCol w="908740">
                  <a:extLst>
                    <a:ext uri="{9D8B030D-6E8A-4147-A177-3AD203B41FA5}">
                      <a16:colId xmlns:a16="http://schemas.microsoft.com/office/drawing/2014/main" val="1494269647"/>
                    </a:ext>
                  </a:extLst>
                </a:gridCol>
                <a:gridCol w="908740">
                  <a:extLst>
                    <a:ext uri="{9D8B030D-6E8A-4147-A177-3AD203B41FA5}">
                      <a16:colId xmlns:a16="http://schemas.microsoft.com/office/drawing/2014/main" val="2285839641"/>
                    </a:ext>
                  </a:extLst>
                </a:gridCol>
                <a:gridCol w="908740">
                  <a:extLst>
                    <a:ext uri="{9D8B030D-6E8A-4147-A177-3AD203B41FA5}">
                      <a16:colId xmlns:a16="http://schemas.microsoft.com/office/drawing/2014/main" val="1628512020"/>
                    </a:ext>
                  </a:extLst>
                </a:gridCol>
                <a:gridCol w="908740">
                  <a:extLst>
                    <a:ext uri="{9D8B030D-6E8A-4147-A177-3AD203B41FA5}">
                      <a16:colId xmlns:a16="http://schemas.microsoft.com/office/drawing/2014/main" val="3600644002"/>
                    </a:ext>
                  </a:extLst>
                </a:gridCol>
                <a:gridCol w="908740">
                  <a:extLst>
                    <a:ext uri="{9D8B030D-6E8A-4147-A177-3AD203B41FA5}">
                      <a16:colId xmlns:a16="http://schemas.microsoft.com/office/drawing/2014/main" val="3552117047"/>
                    </a:ext>
                  </a:extLst>
                </a:gridCol>
              </a:tblGrid>
              <a:tr h="35898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u="none" strike="noStrike" dirty="0">
                          <a:effectLst/>
                          <a:latin typeface="Aptos" panose="020B0004020202020204" pitchFamily="34" charset="0"/>
                        </a:rPr>
                        <a:t>Proposed Rates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Current</a:t>
                      </a:r>
                    </a:p>
                    <a:p>
                      <a:pPr algn="ctr" fontAlgn="ctr">
                        <a:buNone/>
                      </a:pPr>
                      <a:r>
                        <a:rPr lang="en-U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(Jan. 2026)</a:t>
                      </a: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 dirty="0">
                          <a:effectLst/>
                          <a:latin typeface="Aptos" panose="020B0004020202020204" pitchFamily="34" charset="0"/>
                        </a:rPr>
                        <a:t>Proposed </a:t>
                      </a:r>
                      <a:br>
                        <a:rPr lang="en-US" sz="1100" u="none" strike="noStrike" dirty="0">
                          <a:effectLst/>
                          <a:latin typeface="Aptos" panose="020B0004020202020204" pitchFamily="34" charset="0"/>
                        </a:rPr>
                      </a:br>
                      <a:r>
                        <a:rPr lang="en-US" sz="1100" u="none" strike="noStrike" dirty="0">
                          <a:effectLst/>
                          <a:latin typeface="Aptos" panose="020B0004020202020204" pitchFamily="34" charset="0"/>
                        </a:rPr>
                        <a:t>FY 2027</a:t>
                      </a:r>
                    </a:p>
                    <a:p>
                      <a:pPr algn="ctr" fontAlgn="ctr">
                        <a:buNone/>
                      </a:pPr>
                      <a:r>
                        <a:rPr lang="en-U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(Jan. 2027)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 dirty="0">
                          <a:effectLst/>
                          <a:latin typeface="Aptos" panose="020B0004020202020204" pitchFamily="34" charset="0"/>
                        </a:rPr>
                        <a:t>Proposed </a:t>
                      </a:r>
                      <a:br>
                        <a:rPr lang="en-US" sz="1100" u="none" strike="noStrike" dirty="0">
                          <a:effectLst/>
                          <a:latin typeface="Aptos" panose="020B0004020202020204" pitchFamily="34" charset="0"/>
                        </a:rPr>
                      </a:br>
                      <a:r>
                        <a:rPr lang="en-US" sz="1100" u="none" strike="noStrike" dirty="0">
                          <a:effectLst/>
                          <a:latin typeface="Aptos" panose="020B0004020202020204" pitchFamily="34" charset="0"/>
                        </a:rPr>
                        <a:t>FY 2028</a:t>
                      </a:r>
                    </a:p>
                    <a:p>
                      <a:pPr algn="ctr" fontAlgn="ctr">
                        <a:buNone/>
                      </a:pPr>
                      <a:r>
                        <a:rPr lang="en-U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(Jan. 2028)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 dirty="0">
                          <a:effectLst/>
                          <a:latin typeface="Aptos" panose="020B0004020202020204" pitchFamily="34" charset="0"/>
                        </a:rPr>
                        <a:t>Proposed </a:t>
                      </a:r>
                      <a:br>
                        <a:rPr lang="en-US" sz="1100" u="none" strike="noStrike" dirty="0">
                          <a:effectLst/>
                          <a:latin typeface="Aptos" panose="020B0004020202020204" pitchFamily="34" charset="0"/>
                        </a:rPr>
                      </a:br>
                      <a:r>
                        <a:rPr lang="en-US" sz="1100" u="none" strike="noStrike" dirty="0">
                          <a:effectLst/>
                          <a:latin typeface="Aptos" panose="020B0004020202020204" pitchFamily="34" charset="0"/>
                        </a:rPr>
                        <a:t>FY 2029</a:t>
                      </a:r>
                    </a:p>
                    <a:p>
                      <a:pPr algn="ctr" fontAlgn="ctr">
                        <a:buNone/>
                      </a:pPr>
                      <a:r>
                        <a:rPr lang="en-U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(Jan. 2029)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 dirty="0">
                          <a:effectLst/>
                          <a:latin typeface="Aptos" panose="020B0004020202020204" pitchFamily="34" charset="0"/>
                        </a:rPr>
                        <a:t>Proposed </a:t>
                      </a:r>
                      <a:br>
                        <a:rPr lang="en-US" sz="1100" u="none" strike="noStrike" dirty="0">
                          <a:effectLst/>
                          <a:latin typeface="Aptos" panose="020B0004020202020204" pitchFamily="34" charset="0"/>
                        </a:rPr>
                      </a:br>
                      <a:r>
                        <a:rPr lang="en-US" sz="1100" u="none" strike="noStrike" dirty="0">
                          <a:effectLst/>
                          <a:latin typeface="Aptos" panose="020B0004020202020204" pitchFamily="34" charset="0"/>
                        </a:rPr>
                        <a:t>FY 2030</a:t>
                      </a:r>
                    </a:p>
                    <a:p>
                      <a:pPr algn="ctr" fontAlgn="ctr">
                        <a:buNone/>
                      </a:pPr>
                      <a:r>
                        <a:rPr lang="en-U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(Jan. 2030)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u="none" strike="noStrike" dirty="0">
                          <a:effectLst/>
                          <a:latin typeface="Aptos" panose="020B0004020202020204" pitchFamily="34" charset="0"/>
                        </a:rPr>
                        <a:t>Proposed </a:t>
                      </a:r>
                      <a:br>
                        <a:rPr lang="en-US" sz="1100" u="none" strike="noStrike" dirty="0">
                          <a:effectLst/>
                          <a:latin typeface="Aptos" panose="020B0004020202020204" pitchFamily="34" charset="0"/>
                        </a:rPr>
                      </a:br>
                      <a:r>
                        <a:rPr lang="en-US" sz="1100" u="none" strike="noStrike" dirty="0">
                          <a:effectLst/>
                          <a:latin typeface="Aptos" panose="020B0004020202020204" pitchFamily="34" charset="0"/>
                        </a:rPr>
                        <a:t>FY 2031</a:t>
                      </a:r>
                    </a:p>
                    <a:p>
                      <a:pPr algn="ctr" fontAlgn="ctr">
                        <a:buNone/>
                      </a:pPr>
                      <a:r>
                        <a:rPr lang="en-U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(Jan. 2031)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0" marB="0" anchor="ctr"/>
                </a:tc>
                <a:extLst>
                  <a:ext uri="{0D108BD9-81ED-4DB2-BD59-A6C34878D82A}">
                    <a16:rowId xmlns:a16="http://schemas.microsoft.com/office/drawing/2014/main" val="2497637187"/>
                  </a:ext>
                </a:extLst>
              </a:tr>
              <a:tr h="17949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u="none" strike="noStrike" dirty="0">
                          <a:effectLst/>
                          <a:latin typeface="Aptos" panose="020B0004020202020204" pitchFamily="34" charset="0"/>
                        </a:rPr>
                        <a:t>Monthly Basic Meter Charge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0" marB="0" anchor="b"/>
                </a:tc>
                <a:extLst>
                  <a:ext uri="{0D108BD9-81ED-4DB2-BD59-A6C34878D82A}">
                    <a16:rowId xmlns:a16="http://schemas.microsoft.com/office/drawing/2014/main" val="1746627148"/>
                  </a:ext>
                </a:extLst>
              </a:tr>
              <a:tr h="17949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 dirty="0">
                          <a:effectLst/>
                          <a:latin typeface="Aptos" panose="020B0004020202020204" pitchFamily="34" charset="0"/>
                        </a:rPr>
                        <a:t>5/8-inch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$52.55 </a:t>
                      </a:r>
                    </a:p>
                  </a:txBody>
                  <a:tcPr marL="27432" marR="27432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$55.30 </a:t>
                      </a:r>
                      <a:endParaRPr lang="en-US" sz="1100" b="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100" b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$58.90 </a:t>
                      </a:r>
                      <a:endParaRPr lang="en-US" sz="1100" b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100" b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$62.73 </a:t>
                      </a:r>
                      <a:endParaRPr lang="en-US" sz="1100" b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100" b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$66.81 </a:t>
                      </a:r>
                      <a:endParaRPr lang="en-US" sz="1100" b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100" b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$71.16 </a:t>
                      </a:r>
                      <a:endParaRPr lang="en-US" sz="1100" b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36256412"/>
                  </a:ext>
                </a:extLst>
              </a:tr>
              <a:tr h="17949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 dirty="0">
                          <a:effectLst/>
                          <a:latin typeface="Aptos" panose="020B0004020202020204" pitchFamily="34" charset="0"/>
                        </a:rPr>
                        <a:t>5/8-inch Rate Assistance (Residential)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$36.79 </a:t>
                      </a:r>
                    </a:p>
                  </a:txBody>
                  <a:tcPr marL="27432" marR="27432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100" b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$38.71 </a:t>
                      </a:r>
                      <a:endParaRPr lang="en-US" sz="1100" b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$41.23 </a:t>
                      </a:r>
                      <a:endParaRPr lang="en-US" sz="1100" b="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100" b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$43.91 </a:t>
                      </a:r>
                      <a:endParaRPr lang="en-US" sz="1100" b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$46.77 </a:t>
                      </a:r>
                      <a:endParaRPr lang="en-US" sz="1100" b="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100" b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$49.82 </a:t>
                      </a:r>
                      <a:endParaRPr lang="en-US" sz="1100" b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82256472"/>
                  </a:ext>
                </a:extLst>
              </a:tr>
              <a:tr h="17949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 dirty="0">
                          <a:effectLst/>
                          <a:latin typeface="Aptos" panose="020B0004020202020204" pitchFamily="34" charset="0"/>
                        </a:rPr>
                        <a:t>5/8-inch Fire Service (Residential/Commercial)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$13.90 </a:t>
                      </a:r>
                    </a:p>
                  </a:txBody>
                  <a:tcPr marL="27432" marR="27432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100" b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$10.99 </a:t>
                      </a:r>
                      <a:endParaRPr lang="en-US" sz="1100" b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100" b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$11.71 </a:t>
                      </a:r>
                      <a:endParaRPr lang="en-US" sz="1100" b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$12.48 </a:t>
                      </a:r>
                      <a:endParaRPr lang="en-US" sz="1100" b="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$13.30 </a:t>
                      </a:r>
                      <a:endParaRPr lang="en-US" sz="1100" b="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100" b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$14.17 </a:t>
                      </a:r>
                      <a:endParaRPr lang="en-US" sz="1100" b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92680789"/>
                  </a:ext>
                </a:extLst>
              </a:tr>
              <a:tr h="17949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 dirty="0">
                          <a:effectLst/>
                          <a:latin typeface="Aptos" panose="020B0004020202020204" pitchFamily="34" charset="0"/>
                        </a:rPr>
                        <a:t>3/4-inch (Multi-Residential, incl. Fire Service)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$66.44 </a:t>
                      </a:r>
                    </a:p>
                  </a:txBody>
                  <a:tcPr marL="27432" marR="27432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100" b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$66.29 </a:t>
                      </a:r>
                      <a:endParaRPr lang="en-US" sz="1100" b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100" b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$70.60 </a:t>
                      </a:r>
                      <a:endParaRPr lang="en-US" sz="1100" b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100" b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$75.19 </a:t>
                      </a:r>
                      <a:endParaRPr lang="en-US" sz="1100" b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$80.08 </a:t>
                      </a:r>
                      <a:endParaRPr lang="en-US" sz="1100" b="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$85.29 </a:t>
                      </a:r>
                      <a:endParaRPr lang="en-US" sz="1100" b="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63856368"/>
                  </a:ext>
                </a:extLst>
              </a:tr>
              <a:tr h="17949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 dirty="0">
                          <a:effectLst/>
                          <a:latin typeface="Aptos" panose="020B0004020202020204" pitchFamily="34" charset="0"/>
                        </a:rPr>
                        <a:t>3/4-inch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$73.46 </a:t>
                      </a:r>
                    </a:p>
                  </a:txBody>
                  <a:tcPr marL="27432" marR="27432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100" b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$76.15 </a:t>
                      </a:r>
                      <a:endParaRPr lang="en-US" sz="1100" b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100" b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$81.10 </a:t>
                      </a:r>
                      <a:endParaRPr lang="en-US" sz="1100" b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100" b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$86.38 </a:t>
                      </a:r>
                      <a:endParaRPr lang="en-US" sz="1100" b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$92.00 </a:t>
                      </a:r>
                      <a:endParaRPr lang="en-US" sz="1100" b="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100" b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$97.98 </a:t>
                      </a:r>
                      <a:endParaRPr lang="en-US" sz="1100" b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7880354"/>
                  </a:ext>
                </a:extLst>
              </a:tr>
              <a:tr h="17949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 dirty="0">
                          <a:effectLst/>
                          <a:latin typeface="Aptos" panose="020B0004020202020204" pitchFamily="34" charset="0"/>
                        </a:rPr>
                        <a:t>1-inch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$115.43 </a:t>
                      </a:r>
                    </a:p>
                  </a:txBody>
                  <a:tcPr marL="27432" marR="27432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100" b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$117.86 </a:t>
                      </a:r>
                      <a:endParaRPr lang="en-US" sz="1100" b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100" b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$125.53 </a:t>
                      </a:r>
                      <a:endParaRPr lang="en-US" sz="1100" b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100" b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$133.69 </a:t>
                      </a:r>
                      <a:endParaRPr lang="en-US" sz="1100" b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$142.38 </a:t>
                      </a:r>
                      <a:endParaRPr lang="en-US" sz="1100" b="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$151.64 </a:t>
                      </a:r>
                      <a:endParaRPr lang="en-US" sz="1100" b="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37973788"/>
                  </a:ext>
                </a:extLst>
              </a:tr>
              <a:tr h="17949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 dirty="0">
                          <a:effectLst/>
                          <a:latin typeface="Aptos" panose="020B0004020202020204" pitchFamily="34" charset="0"/>
                        </a:rPr>
                        <a:t>1.5-inch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$229.81 </a:t>
                      </a:r>
                    </a:p>
                  </a:txBody>
                  <a:tcPr marL="27432" marR="27432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100" b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$222.11 </a:t>
                      </a:r>
                      <a:endParaRPr lang="en-US" sz="1100" b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100" b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$236.55 </a:t>
                      </a:r>
                      <a:endParaRPr lang="en-US" sz="1100" b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100" b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$251.93 </a:t>
                      </a:r>
                      <a:endParaRPr lang="en-US" sz="1100" b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$268.31 </a:t>
                      </a:r>
                      <a:endParaRPr lang="en-US" sz="1100" b="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100" b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$285.76 </a:t>
                      </a:r>
                      <a:endParaRPr lang="en-US" sz="1100" b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17031667"/>
                  </a:ext>
                </a:extLst>
              </a:tr>
              <a:tr h="17949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  <a:latin typeface="Aptos" panose="020B0004020202020204" pitchFamily="34" charset="0"/>
                        </a:rPr>
                        <a:t>2-inch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$369.92 </a:t>
                      </a:r>
                    </a:p>
                  </a:txBody>
                  <a:tcPr marL="27432" marR="27432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100" b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$347.22 </a:t>
                      </a:r>
                      <a:endParaRPr lang="en-US" sz="1100" b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100" b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$369.79 </a:t>
                      </a:r>
                      <a:endParaRPr lang="en-US" sz="1100" b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100" b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$393.83 </a:t>
                      </a:r>
                      <a:endParaRPr lang="en-US" sz="1100" b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$419.43 </a:t>
                      </a:r>
                      <a:endParaRPr lang="en-US" sz="1100" b="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$446.70 </a:t>
                      </a:r>
                      <a:endParaRPr lang="en-US" sz="1100" b="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337818"/>
                  </a:ext>
                </a:extLst>
              </a:tr>
              <a:tr h="17949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 dirty="0">
                          <a:effectLst/>
                          <a:latin typeface="Aptos" panose="020B0004020202020204" pitchFamily="34" charset="0"/>
                        </a:rPr>
                        <a:t>3-inch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$767.76 </a:t>
                      </a:r>
                    </a:p>
                  </a:txBody>
                  <a:tcPr marL="27432" marR="27432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100" b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$743.41 </a:t>
                      </a:r>
                      <a:endParaRPr lang="en-US" sz="1100" b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100" b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$791.74 </a:t>
                      </a:r>
                      <a:endParaRPr lang="en-US" sz="1100" b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100" b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$843.21 </a:t>
                      </a:r>
                      <a:endParaRPr lang="en-US" sz="1100" b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100" b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$898.02 </a:t>
                      </a:r>
                      <a:endParaRPr lang="en-US" sz="1100" b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$956.40 </a:t>
                      </a:r>
                      <a:endParaRPr lang="en-US" sz="1100" b="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3065920"/>
                  </a:ext>
                </a:extLst>
              </a:tr>
              <a:tr h="17949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  <a:latin typeface="Aptos" panose="020B0004020202020204" pitchFamily="34" charset="0"/>
                        </a:rPr>
                        <a:t>4-inch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$1,357.55 </a:t>
                      </a:r>
                    </a:p>
                  </a:txBody>
                  <a:tcPr marL="27432" marR="27432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100" b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$1,327.25 </a:t>
                      </a:r>
                      <a:endParaRPr lang="en-US" sz="1100" b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100" b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$1,413.53 </a:t>
                      </a:r>
                      <a:endParaRPr lang="en-US" sz="1100" b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100" b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$1,505.41 </a:t>
                      </a:r>
                      <a:endParaRPr lang="en-US" sz="1100" b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100" b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$1,603.27 </a:t>
                      </a:r>
                      <a:endParaRPr lang="en-US" sz="1100" b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$1,707.49 </a:t>
                      </a:r>
                      <a:endParaRPr lang="en-US" sz="1100" b="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29007819"/>
                  </a:ext>
                </a:extLst>
              </a:tr>
              <a:tr h="17949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 dirty="0">
                          <a:effectLst/>
                          <a:latin typeface="Aptos" panose="020B0004020202020204" pitchFamily="34" charset="0"/>
                        </a:rPr>
                        <a:t>6-inch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$2,706.40 </a:t>
                      </a:r>
                    </a:p>
                  </a:txBody>
                  <a:tcPr marL="27432" marR="27432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100" b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$2,724.32 </a:t>
                      </a:r>
                      <a:endParaRPr lang="en-US" sz="1100" b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100" b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$2,901.41 </a:t>
                      </a:r>
                      <a:endParaRPr lang="en-US" sz="1100" b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100" b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$3,090.01 </a:t>
                      </a:r>
                      <a:endParaRPr lang="en-US" sz="1100" b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100" b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$3,290.87 </a:t>
                      </a:r>
                      <a:endParaRPr lang="en-US" sz="1100" b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$3,504.78 </a:t>
                      </a:r>
                      <a:endParaRPr lang="en-US" sz="1100" b="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93138956"/>
                  </a:ext>
                </a:extLst>
              </a:tr>
              <a:tr h="17949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27432" marR="27432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18288" marR="18288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18288" marR="18288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18288" marR="18288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18288" marR="18288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18288" marR="18288" marT="0" marB="0" anchor="ctr"/>
                </a:tc>
                <a:extLst>
                  <a:ext uri="{0D108BD9-81ED-4DB2-BD59-A6C34878D82A}">
                    <a16:rowId xmlns:a16="http://schemas.microsoft.com/office/drawing/2014/main" val="3565661615"/>
                  </a:ext>
                </a:extLst>
              </a:tr>
              <a:tr h="17949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Potable Volumetric Rates (per 100 gallons)</a:t>
                      </a: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27432" marR="27432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18288" marR="18288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18288" marR="18288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18288" marR="18288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18288" marR="18288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18288" marR="18288" marT="0" marB="0" anchor="ctr"/>
                </a:tc>
                <a:extLst>
                  <a:ext uri="{0D108BD9-81ED-4DB2-BD59-A6C34878D82A}">
                    <a16:rowId xmlns:a16="http://schemas.microsoft.com/office/drawing/2014/main" val="2828523616"/>
                  </a:ext>
                </a:extLst>
              </a:tr>
              <a:tr h="17949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sng" dirty="0">
                          <a:latin typeface="Aptos" panose="020B0004020202020204" pitchFamily="34" charset="0"/>
                        </a:rPr>
                        <a:t>Residential Tiered Rates</a:t>
                      </a: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27432" marR="27432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18288" marR="18288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18288" marR="18288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18288" marR="18288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18288" marR="18288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18288" marR="18288" marT="0" marB="0" anchor="ctr"/>
                </a:tc>
                <a:extLst>
                  <a:ext uri="{0D108BD9-81ED-4DB2-BD59-A6C34878D82A}">
                    <a16:rowId xmlns:a16="http://schemas.microsoft.com/office/drawing/2014/main" val="2217057256"/>
                  </a:ext>
                </a:extLst>
              </a:tr>
              <a:tr h="17949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strike="noStrike" dirty="0">
                          <a:effectLst/>
                          <a:latin typeface="Aptos" panose="020B0004020202020204" pitchFamily="34" charset="0"/>
                        </a:rPr>
                        <a:t>Tier 1</a:t>
                      </a:r>
                      <a:endParaRPr lang="en-US" sz="1100" dirty="0">
                        <a:latin typeface="Aptos" panose="020B0004020202020204" pitchFamily="34" charset="0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$0.99 </a:t>
                      </a:r>
                    </a:p>
                  </a:txBody>
                  <a:tcPr marL="27432" marR="27432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100" b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$0.97 </a:t>
                      </a:r>
                      <a:endParaRPr lang="en-US" sz="1100" b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100" b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$1.04 </a:t>
                      </a:r>
                      <a:endParaRPr lang="en-US" sz="1100" b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100" b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$1.11 </a:t>
                      </a:r>
                      <a:endParaRPr lang="en-US" sz="1100" b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100" b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$1.19 </a:t>
                      </a:r>
                      <a:endParaRPr lang="en-US" sz="1100" b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100" b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$1.27 </a:t>
                      </a:r>
                      <a:endParaRPr lang="en-US" sz="1100" b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78210726"/>
                  </a:ext>
                </a:extLst>
              </a:tr>
              <a:tr h="17949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strike="noStrike" dirty="0">
                          <a:effectLst/>
                          <a:latin typeface="Aptos" panose="020B0004020202020204" pitchFamily="34" charset="0"/>
                        </a:rPr>
                        <a:t>Tier 2</a:t>
                      </a:r>
                      <a:endParaRPr lang="en-US" sz="1100" dirty="0">
                        <a:latin typeface="Aptos" panose="020B0004020202020204" pitchFamily="34" charset="0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$1.58 </a:t>
                      </a:r>
                    </a:p>
                  </a:txBody>
                  <a:tcPr marL="27432" marR="27432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100" b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$2.49 </a:t>
                      </a:r>
                      <a:endParaRPr lang="en-US" sz="1100" b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100" b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$2.66 </a:t>
                      </a:r>
                      <a:endParaRPr lang="en-US" sz="1100" b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100" b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$2.84 </a:t>
                      </a:r>
                      <a:endParaRPr lang="en-US" sz="1100" b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100" b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$3.03 </a:t>
                      </a:r>
                      <a:endParaRPr lang="en-US" sz="1100" b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100" b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$3.23 </a:t>
                      </a:r>
                      <a:endParaRPr lang="en-US" sz="1100" b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0137919"/>
                  </a:ext>
                </a:extLst>
              </a:tr>
              <a:tr h="17949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strike="noStrike" dirty="0">
                          <a:effectLst/>
                          <a:latin typeface="Aptos" panose="020B0004020202020204" pitchFamily="34" charset="0"/>
                        </a:rPr>
                        <a:t>Tier 3</a:t>
                      </a:r>
                      <a:endParaRPr kumimoji="0" 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$2.86 </a:t>
                      </a:r>
                    </a:p>
                  </a:txBody>
                  <a:tcPr marL="27432" marR="27432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100" b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$3.37 </a:t>
                      </a:r>
                      <a:endParaRPr lang="en-US" sz="1100" b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$3.59 </a:t>
                      </a:r>
                      <a:endParaRPr lang="en-US" sz="1100" b="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100" b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$3.83 </a:t>
                      </a:r>
                      <a:endParaRPr lang="en-US" sz="1100" b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100" b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$4.08 </a:t>
                      </a:r>
                      <a:endParaRPr lang="en-US" sz="1100" b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$4.35 </a:t>
                      </a:r>
                      <a:endParaRPr lang="en-US" sz="1100" b="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77670135"/>
                  </a:ext>
                </a:extLst>
              </a:tr>
              <a:tr h="17949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Tier 4</a:t>
                      </a: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$3.44 </a:t>
                      </a:r>
                    </a:p>
                  </a:txBody>
                  <a:tcPr marL="27432" marR="27432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1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N/A</a:t>
                      </a:r>
                    </a:p>
                  </a:txBody>
                  <a:tcPr marL="18288" marR="18288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kumimoji="0" lang="en-US" sz="11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N/A</a:t>
                      </a:r>
                      <a:endParaRPr lang="en-US" sz="1100" b="1" i="1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18288" marR="18288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kumimoji="0" lang="en-US" sz="11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N/A</a:t>
                      </a:r>
                      <a:endParaRPr lang="en-US" sz="1100" b="1" i="1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18288" marR="18288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kumimoji="0" lang="en-US" sz="11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N/A</a:t>
                      </a:r>
                      <a:endParaRPr lang="en-US" sz="1100" b="1" i="1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18288" marR="18288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kumimoji="0" lang="en-US" sz="11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N/A</a:t>
                      </a:r>
                      <a:endParaRPr lang="en-US" sz="1100" b="1" i="1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18288" marR="18288" marT="0" marB="0" anchor="ctr"/>
                </a:tc>
                <a:extLst>
                  <a:ext uri="{0D108BD9-81ED-4DB2-BD59-A6C34878D82A}">
                    <a16:rowId xmlns:a16="http://schemas.microsoft.com/office/drawing/2014/main" val="333457905"/>
                  </a:ext>
                </a:extLst>
              </a:tr>
              <a:tr h="17949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18288" marR="18288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18288" marR="18288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18288" marR="18288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18288" marR="18288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18288" marR="18288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18288" marR="18288" marT="0" marB="0" anchor="ctr"/>
                </a:tc>
                <a:extLst>
                  <a:ext uri="{0D108BD9-81ED-4DB2-BD59-A6C34878D82A}">
                    <a16:rowId xmlns:a16="http://schemas.microsoft.com/office/drawing/2014/main" val="2535068222"/>
                  </a:ext>
                </a:extLst>
              </a:tr>
              <a:tr h="17949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sng" dirty="0">
                          <a:latin typeface="Aptos" panose="020B0004020202020204" pitchFamily="34" charset="0"/>
                        </a:rPr>
                        <a:t>Non-Residential Uniform Rates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18288" marR="18288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18288" marR="18288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18288" marR="18288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18288" marR="18288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18288" marR="18288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18288" marR="18288" marT="0" marB="0" anchor="ctr"/>
                </a:tc>
                <a:extLst>
                  <a:ext uri="{0D108BD9-81ED-4DB2-BD59-A6C34878D82A}">
                    <a16:rowId xmlns:a16="http://schemas.microsoft.com/office/drawing/2014/main" val="2273528837"/>
                  </a:ext>
                </a:extLst>
              </a:tr>
              <a:tr h="17949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Commercial/Industrial/Institutional (CII)</a:t>
                      </a: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$1.61</a:t>
                      </a:r>
                    </a:p>
                  </a:txBody>
                  <a:tcPr marL="27432" marR="27432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100" b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$1.71 </a:t>
                      </a:r>
                      <a:endParaRPr lang="en-US" sz="1100" b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100" b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$1.83 </a:t>
                      </a:r>
                      <a:endParaRPr lang="en-US" sz="1100" b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100" b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$1.95 </a:t>
                      </a:r>
                      <a:endParaRPr lang="en-US" sz="1100" b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100" b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$2.08 </a:t>
                      </a:r>
                      <a:endParaRPr lang="en-US" sz="1100" b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100" b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$2.22 </a:t>
                      </a:r>
                      <a:endParaRPr lang="en-US" sz="1100" b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76438401"/>
                  </a:ext>
                </a:extLst>
              </a:tr>
              <a:tr h="17949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Landscape Potable</a:t>
                      </a: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$2.65</a:t>
                      </a:r>
                    </a:p>
                  </a:txBody>
                  <a:tcPr marL="27432" marR="27432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100" b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$2.31 </a:t>
                      </a:r>
                      <a:endParaRPr lang="en-US" sz="1100" b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100" b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$2.47 </a:t>
                      </a:r>
                      <a:endParaRPr lang="en-US" sz="1100" b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100" b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$2.64 </a:t>
                      </a:r>
                      <a:endParaRPr lang="en-US" sz="1100" b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100" b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$2.82 </a:t>
                      </a:r>
                      <a:endParaRPr lang="en-US" sz="1100" b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$3.01 </a:t>
                      </a:r>
                      <a:endParaRPr lang="en-US" sz="1100" b="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99062342"/>
                  </a:ext>
                </a:extLst>
              </a:tr>
              <a:tr h="17949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18288" marR="18288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18288" marR="18288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18288" marR="18288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18288" marR="18288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18288" marR="18288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18288" marR="18288" marT="0" marB="0" anchor="ctr"/>
                </a:tc>
                <a:extLst>
                  <a:ext uri="{0D108BD9-81ED-4DB2-BD59-A6C34878D82A}">
                    <a16:rowId xmlns:a16="http://schemas.microsoft.com/office/drawing/2014/main" val="2232127049"/>
                  </a:ext>
                </a:extLst>
              </a:tr>
              <a:tr h="17949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u="none" strike="noStrike" dirty="0">
                          <a:effectLst/>
                          <a:latin typeface="Aptos" panose="020B0004020202020204" pitchFamily="34" charset="0"/>
                        </a:rPr>
                        <a:t>Recycled 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Volumetric Rates (per 100 gallons)</a:t>
                      </a: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18288" marR="18288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18288" marR="18288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18288" marR="18288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18288" marR="18288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18288" marR="18288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18288" marR="18288" marT="0" marB="0" anchor="ctr"/>
                </a:tc>
                <a:extLst>
                  <a:ext uri="{0D108BD9-81ED-4DB2-BD59-A6C34878D82A}">
                    <a16:rowId xmlns:a16="http://schemas.microsoft.com/office/drawing/2014/main" val="2722073206"/>
                  </a:ext>
                </a:extLst>
              </a:tr>
              <a:tr h="17949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 dirty="0">
                          <a:effectLst/>
                          <a:latin typeface="Aptos" panose="020B0004020202020204" pitchFamily="34" charset="0"/>
                        </a:rPr>
                        <a:t>Uniform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$2.01</a:t>
                      </a:r>
                    </a:p>
                  </a:txBody>
                  <a:tcPr marL="18288" marR="18288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100" b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$2.11 </a:t>
                      </a:r>
                      <a:endParaRPr lang="en-US" sz="1100" b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100" b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$2.19 </a:t>
                      </a:r>
                      <a:endParaRPr lang="en-US" sz="1100" b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100" b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$2.27 </a:t>
                      </a:r>
                      <a:endParaRPr lang="en-US" sz="1100" b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100" b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$2.35 </a:t>
                      </a:r>
                      <a:endParaRPr lang="en-US" sz="1100" b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$2.44 </a:t>
                      </a:r>
                      <a:endParaRPr lang="en-US" sz="1100" b="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9739675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A3780119-3B9A-B5FE-65B7-B8A2D12CDEA1}"/>
              </a:ext>
            </a:extLst>
          </p:cNvPr>
          <p:cNvSpPr txBox="1"/>
          <p:nvPr/>
        </p:nvSpPr>
        <p:spPr>
          <a:xfrm>
            <a:off x="1498684" y="5761989"/>
            <a:ext cx="909069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i="1" dirty="0"/>
              <a:t>Note: All Rate Assistance (Residential) and Qualifying Medical Needs (Residential) water use is proposed to be charged at the Residential Tier 1 rate; note that Qualifying Medical Needs (Residential) water use is currently charged at the Residential Tier 2 rate.</a:t>
            </a:r>
          </a:p>
        </p:txBody>
      </p:sp>
    </p:spTree>
    <p:extLst>
      <p:ext uri="{BB962C8B-B14F-4D97-AF65-F5344CB8AC3E}">
        <p14:creationId xmlns:p14="http://schemas.microsoft.com/office/powerpoint/2010/main" val="22978297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1B150C-41FA-0941-3A73-39AC987810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4A192F-DF52-5F39-6781-5E4988631C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Agenda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9F5D75CB-F971-D8AA-D0B4-19E7BE3554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Rate study overview</a:t>
            </a:r>
          </a:p>
          <a:p>
            <a:r>
              <a:rPr lang="en-US" dirty="0"/>
              <a:t>Proposed rate study results</a:t>
            </a:r>
          </a:p>
          <a:p>
            <a:r>
              <a:rPr lang="en-US" dirty="0"/>
              <a:t>Next steps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320CE8-F400-9903-854F-91A5750EC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1070B-E53E-4F23-90CF-57ED1B7E60C0}" type="slidenum">
              <a:rPr lang="en-US" smtClean="0"/>
              <a:pPr/>
              <a:t>2</a:t>
            </a:fld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842920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2E026F-20B1-6BA9-2E1E-3460535D2E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E9028D-CA96-B9AA-D1F6-B86539DAB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Monthly Bill Impacts in First Year:</a:t>
            </a:r>
            <a:br>
              <a:rPr lang="en-US" dirty="0"/>
            </a:br>
            <a:r>
              <a:rPr lang="en-US" dirty="0"/>
              <a:t>Single Family Residential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D81372-41ED-9906-170F-54A8CFCB6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1070B-E53E-4F23-90CF-57ED1B7E60C0}" type="slidenum">
              <a:rPr lang="en-US" smtClean="0"/>
              <a:pPr/>
              <a:t>20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C18534A-C94C-70CB-47F0-8A4BF76C105E}"/>
              </a:ext>
            </a:extLst>
          </p:cNvPr>
          <p:cNvSpPr txBox="1"/>
          <p:nvPr/>
        </p:nvSpPr>
        <p:spPr>
          <a:xfrm>
            <a:off x="751689" y="4737863"/>
            <a:ext cx="103307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Aptos" panose="020B0004020202020204" pitchFamily="34" charset="0"/>
              </a:rPr>
              <a:t>Note: Monthly bills are based on a 5/8-inch meter (most common meter size for single family residential).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E27F5F05-8C0F-518E-36C9-D199C2DC0C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4459909"/>
              </p:ext>
            </p:extLst>
          </p:nvPr>
        </p:nvGraphicFramePr>
        <p:xfrm>
          <a:off x="830036" y="1621253"/>
          <a:ext cx="10531928" cy="311661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816678">
                  <a:extLst>
                    <a:ext uri="{9D8B030D-6E8A-4147-A177-3AD203B41FA5}">
                      <a16:colId xmlns:a16="http://schemas.microsoft.com/office/drawing/2014/main" val="2731674703"/>
                    </a:ext>
                  </a:extLst>
                </a:gridCol>
                <a:gridCol w="1543050">
                  <a:extLst>
                    <a:ext uri="{9D8B030D-6E8A-4147-A177-3AD203B41FA5}">
                      <a16:colId xmlns:a16="http://schemas.microsoft.com/office/drawing/2014/main" val="3028416308"/>
                    </a:ext>
                  </a:extLst>
                </a:gridCol>
                <a:gridCol w="1543050">
                  <a:extLst>
                    <a:ext uri="{9D8B030D-6E8A-4147-A177-3AD203B41FA5}">
                      <a16:colId xmlns:a16="http://schemas.microsoft.com/office/drawing/2014/main" val="1629490061"/>
                    </a:ext>
                  </a:extLst>
                </a:gridCol>
                <a:gridCol w="1543050">
                  <a:extLst>
                    <a:ext uri="{9D8B030D-6E8A-4147-A177-3AD203B41FA5}">
                      <a16:colId xmlns:a16="http://schemas.microsoft.com/office/drawing/2014/main" val="2141285762"/>
                    </a:ext>
                  </a:extLst>
                </a:gridCol>
                <a:gridCol w="1543050">
                  <a:extLst>
                    <a:ext uri="{9D8B030D-6E8A-4147-A177-3AD203B41FA5}">
                      <a16:colId xmlns:a16="http://schemas.microsoft.com/office/drawing/2014/main" val="2193031233"/>
                    </a:ext>
                  </a:extLst>
                </a:gridCol>
                <a:gridCol w="1543050">
                  <a:extLst>
                    <a:ext uri="{9D8B030D-6E8A-4147-A177-3AD203B41FA5}">
                      <a16:colId xmlns:a16="http://schemas.microsoft.com/office/drawing/2014/main" val="3532981422"/>
                    </a:ext>
                  </a:extLst>
                </a:gridCol>
              </a:tblGrid>
              <a:tr h="757248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</a:rPr>
                        <a:t>Water Use Level </a:t>
                      </a:r>
                      <a:endParaRPr lang="en-US" sz="1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</a:rPr>
                        <a:t>Monthly Water Use (gallons)</a:t>
                      </a:r>
                      <a:endParaRPr lang="en-US" sz="1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</a:rPr>
                        <a:t>Current Monthly Bill</a:t>
                      </a:r>
                      <a:endParaRPr lang="en-US" sz="1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</a:rPr>
                        <a:t>Proposed Monthly Bill </a:t>
                      </a:r>
                      <a:r>
                        <a:rPr lang="en-US" sz="1800" dirty="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(Jan. 2027)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</a:rPr>
                        <a:t>Difference  ($)</a:t>
                      </a:r>
                      <a:endParaRPr lang="en-US" sz="1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buNone/>
                      </a:pPr>
                      <a:r>
                        <a:rPr lang="en-US" sz="1800">
                          <a:effectLst/>
                          <a:latin typeface="Aptos" panose="020B0004020202020204" pitchFamily="34" charset="0"/>
                        </a:rPr>
                        <a:t>Difference (%)</a:t>
                      </a:r>
                      <a:endParaRPr lang="en-US" sz="180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42466623"/>
                  </a:ext>
                </a:extLst>
              </a:tr>
              <a:tr h="458730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</a:rPr>
                        <a:t>Very Low (10th percentile)</a:t>
                      </a:r>
                      <a:endParaRPr lang="en-US" sz="1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</a:rPr>
                        <a:t>1,300</a:t>
                      </a:r>
                      <a:endParaRPr lang="en-US" sz="1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>
                          <a:effectLst/>
                          <a:latin typeface="Aptos" panose="020B0004020202020204" pitchFamily="34" charset="0"/>
                        </a:rPr>
                        <a:t>$65.42 </a:t>
                      </a:r>
                      <a:endParaRPr lang="en-US" sz="180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</a:rPr>
                        <a:t>$67.91 </a:t>
                      </a:r>
                      <a:endParaRPr lang="en-US" sz="1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</a:rPr>
                        <a:t>$2.49 </a:t>
                      </a:r>
                      <a:endParaRPr lang="en-US" sz="1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>
                          <a:effectLst/>
                          <a:latin typeface="Aptos" panose="020B0004020202020204" pitchFamily="34" charset="0"/>
                        </a:rPr>
                        <a:t>3.8%</a:t>
                      </a:r>
                      <a:endParaRPr lang="en-US" sz="180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03599295"/>
                  </a:ext>
                </a:extLst>
              </a:tr>
              <a:tr h="458730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</a:rPr>
                        <a:t>Low (25th percentile)</a:t>
                      </a:r>
                      <a:endParaRPr lang="en-US" sz="1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</a:rPr>
                        <a:t>2,300</a:t>
                      </a:r>
                      <a:endParaRPr lang="en-US" sz="1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</a:rPr>
                        <a:t>$75.32 </a:t>
                      </a:r>
                      <a:endParaRPr lang="en-US" sz="1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</a:rPr>
                        <a:t>$77.61 </a:t>
                      </a:r>
                      <a:endParaRPr lang="en-US" sz="1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</a:rPr>
                        <a:t>$2.29 </a:t>
                      </a:r>
                      <a:endParaRPr lang="en-US" sz="1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>
                          <a:effectLst/>
                          <a:latin typeface="Aptos" panose="020B0004020202020204" pitchFamily="34" charset="0"/>
                        </a:rPr>
                        <a:t>3.0%</a:t>
                      </a:r>
                      <a:endParaRPr lang="en-US" sz="180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48937426"/>
                  </a:ext>
                </a:extLst>
              </a:tr>
              <a:tr h="458730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buNone/>
                      </a:pPr>
                      <a:r>
                        <a:rPr lang="en-US" sz="1800" b="1" i="0" dirty="0">
                          <a:effectLst/>
                          <a:latin typeface="Aptos" panose="020B0004020202020204" pitchFamily="34" charset="0"/>
                        </a:rPr>
                        <a:t>Median</a:t>
                      </a:r>
                      <a:endParaRPr lang="en-US" sz="1800" b="1" i="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 b="1" i="0" dirty="0">
                          <a:effectLst/>
                          <a:latin typeface="Aptos" panose="020B0004020202020204" pitchFamily="34" charset="0"/>
                        </a:rPr>
                        <a:t>3,600</a:t>
                      </a:r>
                      <a:endParaRPr lang="en-US" sz="1800" b="1" i="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 b="1" i="0" dirty="0">
                          <a:effectLst/>
                          <a:latin typeface="Aptos" panose="020B0004020202020204" pitchFamily="34" charset="0"/>
                        </a:rPr>
                        <a:t>$91.73 </a:t>
                      </a:r>
                      <a:endParaRPr lang="en-US" sz="1800" b="1" i="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 b="1" i="0" dirty="0">
                          <a:effectLst/>
                          <a:latin typeface="Aptos" panose="020B0004020202020204" pitchFamily="34" charset="0"/>
                        </a:rPr>
                        <a:t>$99.34 </a:t>
                      </a:r>
                      <a:endParaRPr lang="en-US" sz="1800" b="1" i="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 b="1" i="0" dirty="0">
                          <a:effectLst/>
                          <a:latin typeface="Aptos" panose="020B0004020202020204" pitchFamily="34" charset="0"/>
                        </a:rPr>
                        <a:t>$7.61 </a:t>
                      </a:r>
                      <a:endParaRPr lang="en-US" sz="1800" b="1" i="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 b="1" i="0" dirty="0">
                          <a:effectLst/>
                          <a:latin typeface="Aptos" panose="020B0004020202020204" pitchFamily="34" charset="0"/>
                        </a:rPr>
                        <a:t>8.3%</a:t>
                      </a:r>
                      <a:endParaRPr lang="en-US" sz="1800" b="1" i="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9408899"/>
                  </a:ext>
                </a:extLst>
              </a:tr>
              <a:tr h="458730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buNone/>
                      </a:pPr>
                      <a:r>
                        <a:rPr lang="en-US" sz="1800">
                          <a:effectLst/>
                          <a:latin typeface="Aptos" panose="020B0004020202020204" pitchFamily="34" charset="0"/>
                        </a:rPr>
                        <a:t>High (75th percentile)</a:t>
                      </a:r>
                      <a:endParaRPr lang="en-US" sz="180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</a:rPr>
                        <a:t>5,600</a:t>
                      </a:r>
                      <a:endParaRPr lang="en-US" sz="1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>
                          <a:effectLst/>
                          <a:latin typeface="Aptos" panose="020B0004020202020204" pitchFamily="34" charset="0"/>
                        </a:rPr>
                        <a:t>$123.33 </a:t>
                      </a:r>
                      <a:endParaRPr lang="en-US" sz="180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</a:rPr>
                        <a:t>$149.14 </a:t>
                      </a:r>
                      <a:endParaRPr lang="en-US" sz="1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</a:rPr>
                        <a:t>$25.81 </a:t>
                      </a:r>
                      <a:endParaRPr lang="en-US" sz="1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</a:rPr>
                        <a:t>20.9%</a:t>
                      </a:r>
                      <a:endParaRPr lang="en-US" sz="1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55700635"/>
                  </a:ext>
                </a:extLst>
              </a:tr>
              <a:tr h="458730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</a:rPr>
                        <a:t>Very High (90th percentile)</a:t>
                      </a:r>
                      <a:endParaRPr lang="en-US" sz="1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</a:rPr>
                        <a:t>8,800</a:t>
                      </a:r>
                      <a:endParaRPr lang="en-US" sz="1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>
                          <a:effectLst/>
                          <a:latin typeface="Aptos" panose="020B0004020202020204" pitchFamily="34" charset="0"/>
                        </a:rPr>
                        <a:t>$220.17 </a:t>
                      </a:r>
                      <a:endParaRPr lang="en-US" sz="180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>
                          <a:effectLst/>
                          <a:latin typeface="Aptos" panose="020B0004020202020204" pitchFamily="34" charset="0"/>
                        </a:rPr>
                        <a:t>$253.46 </a:t>
                      </a:r>
                      <a:endParaRPr lang="en-US" sz="180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</a:rPr>
                        <a:t>$33.29 </a:t>
                      </a:r>
                      <a:endParaRPr lang="en-US" sz="1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</a:rPr>
                        <a:t>15.1%</a:t>
                      </a:r>
                      <a:endParaRPr lang="en-US" sz="1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22756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60445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657571-9D4E-361A-6EDB-E19BDB18D9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Single Family Residential Monthly Bill Comparison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C0A77D-98DE-EC5E-A712-044CD5F531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1070B-E53E-4F23-90CF-57ED1B7E60C0}" type="slidenum">
              <a:rPr lang="en-US" smtClean="0"/>
              <a:pPr/>
              <a:t>21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6C1064A-908F-8F82-7E07-724BE7B203CF}"/>
              </a:ext>
            </a:extLst>
          </p:cNvPr>
          <p:cNvSpPr txBox="1"/>
          <p:nvPr/>
        </p:nvSpPr>
        <p:spPr>
          <a:xfrm>
            <a:off x="991967" y="5628688"/>
            <a:ext cx="103307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Aptos" panose="020B0004020202020204" pitchFamily="34" charset="0"/>
              </a:rPr>
              <a:t>Note: Monthly bills are based on a 5/8-inch meter (most common meter size for single family residential) and 3,600 gallons per month (median water use for single family residential).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5320AE7C-4C60-04DE-64D4-45CB9666E9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5026" y="952279"/>
            <a:ext cx="10101948" cy="4724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9314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C56872-7870-7894-8540-B20910FEE1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443B1F-D4CE-27DE-A0B6-970D281CAA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Monthly Bill Impacts in First Year:</a:t>
            </a:r>
            <a:br>
              <a:rPr lang="en-US" dirty="0"/>
            </a:br>
            <a:r>
              <a:rPr lang="en-US" dirty="0"/>
              <a:t>Multi-Family Residential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FC4E3B-3062-4075-BA0A-6F0B527BF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1070B-E53E-4F23-90CF-57ED1B7E60C0}" type="slidenum">
              <a:rPr lang="en-US" smtClean="0"/>
              <a:pPr/>
              <a:t>22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5DFF7DE-7AFB-3E37-58CC-40FB94E19D26}"/>
              </a:ext>
            </a:extLst>
          </p:cNvPr>
          <p:cNvSpPr txBox="1"/>
          <p:nvPr/>
        </p:nvSpPr>
        <p:spPr>
          <a:xfrm>
            <a:off x="751689" y="4737863"/>
            <a:ext cx="103307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Aptos" panose="020B0004020202020204" pitchFamily="34" charset="0"/>
              </a:rPr>
              <a:t>Note: Monthly bills are based on a 5/8-inch meter (most common meter size for multi-family residential) and 5 dwelling units (average # of dwelling units per multi-family connection).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74C89F4-FFFC-EDAD-AC17-2A1E9D8A28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5522903"/>
              </p:ext>
            </p:extLst>
          </p:nvPr>
        </p:nvGraphicFramePr>
        <p:xfrm>
          <a:off x="830036" y="1621253"/>
          <a:ext cx="10531928" cy="311661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816678">
                  <a:extLst>
                    <a:ext uri="{9D8B030D-6E8A-4147-A177-3AD203B41FA5}">
                      <a16:colId xmlns:a16="http://schemas.microsoft.com/office/drawing/2014/main" val="2731674703"/>
                    </a:ext>
                  </a:extLst>
                </a:gridCol>
                <a:gridCol w="1543050">
                  <a:extLst>
                    <a:ext uri="{9D8B030D-6E8A-4147-A177-3AD203B41FA5}">
                      <a16:colId xmlns:a16="http://schemas.microsoft.com/office/drawing/2014/main" val="3028416308"/>
                    </a:ext>
                  </a:extLst>
                </a:gridCol>
                <a:gridCol w="1543050">
                  <a:extLst>
                    <a:ext uri="{9D8B030D-6E8A-4147-A177-3AD203B41FA5}">
                      <a16:colId xmlns:a16="http://schemas.microsoft.com/office/drawing/2014/main" val="1629490061"/>
                    </a:ext>
                  </a:extLst>
                </a:gridCol>
                <a:gridCol w="1543050">
                  <a:extLst>
                    <a:ext uri="{9D8B030D-6E8A-4147-A177-3AD203B41FA5}">
                      <a16:colId xmlns:a16="http://schemas.microsoft.com/office/drawing/2014/main" val="2141285762"/>
                    </a:ext>
                  </a:extLst>
                </a:gridCol>
                <a:gridCol w="1543050">
                  <a:extLst>
                    <a:ext uri="{9D8B030D-6E8A-4147-A177-3AD203B41FA5}">
                      <a16:colId xmlns:a16="http://schemas.microsoft.com/office/drawing/2014/main" val="2193031233"/>
                    </a:ext>
                  </a:extLst>
                </a:gridCol>
                <a:gridCol w="1543050">
                  <a:extLst>
                    <a:ext uri="{9D8B030D-6E8A-4147-A177-3AD203B41FA5}">
                      <a16:colId xmlns:a16="http://schemas.microsoft.com/office/drawing/2014/main" val="3532981422"/>
                    </a:ext>
                  </a:extLst>
                </a:gridCol>
              </a:tblGrid>
              <a:tr h="757248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</a:rPr>
                        <a:t>Water Use Level </a:t>
                      </a:r>
                      <a:endParaRPr lang="en-US" sz="1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</a:rPr>
                        <a:t>Monthly Water Use (gallons)</a:t>
                      </a:r>
                      <a:endParaRPr lang="en-US" sz="1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</a:rPr>
                        <a:t>Current Monthly Bill</a:t>
                      </a:r>
                      <a:endParaRPr lang="en-US" sz="1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</a:rPr>
                        <a:t>Proposed Monthly Bill </a:t>
                      </a:r>
                      <a:r>
                        <a:rPr lang="en-US" sz="1800" dirty="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(Jan. 2027)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</a:rPr>
                        <a:t>Difference  ($)</a:t>
                      </a:r>
                      <a:endParaRPr lang="en-US" sz="1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buNone/>
                      </a:pPr>
                      <a:r>
                        <a:rPr lang="en-US" sz="1800">
                          <a:effectLst/>
                          <a:latin typeface="Aptos" panose="020B0004020202020204" pitchFamily="34" charset="0"/>
                        </a:rPr>
                        <a:t>Difference (%)</a:t>
                      </a:r>
                      <a:endParaRPr lang="en-US" sz="180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42466623"/>
                  </a:ext>
                </a:extLst>
              </a:tr>
              <a:tr h="458730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</a:rPr>
                        <a:t>Very Low (10th percentile)</a:t>
                      </a:r>
                      <a:endParaRPr lang="en-US" sz="1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 b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6,500</a:t>
                      </a:r>
                      <a:endParaRPr lang="en-US" sz="1800" b="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 b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$116.90 </a:t>
                      </a:r>
                      <a:endParaRPr lang="en-US" sz="1800" b="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 b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$118.35 </a:t>
                      </a:r>
                      <a:endParaRPr lang="en-US" sz="1800" b="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 b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$1.45 </a:t>
                      </a:r>
                      <a:endParaRPr lang="en-US" sz="1800" b="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 b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1.2%</a:t>
                      </a:r>
                      <a:endParaRPr lang="en-US" sz="1800" b="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03599295"/>
                  </a:ext>
                </a:extLst>
              </a:tr>
              <a:tr h="458730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</a:rPr>
                        <a:t>Low (25th percentile)</a:t>
                      </a:r>
                      <a:endParaRPr lang="en-US" sz="1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9,500</a:t>
                      </a:r>
                      <a:endParaRPr lang="en-US" sz="1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$146.60 </a:t>
                      </a:r>
                      <a:endParaRPr lang="en-US" sz="1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$147.45 </a:t>
                      </a:r>
                      <a:endParaRPr lang="en-US" sz="180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$0.85 </a:t>
                      </a:r>
                      <a:endParaRPr lang="en-US" sz="180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0.6%</a:t>
                      </a:r>
                      <a:endParaRPr lang="en-US" sz="180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48937426"/>
                  </a:ext>
                </a:extLst>
              </a:tr>
              <a:tr h="458730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buNone/>
                      </a:pPr>
                      <a:r>
                        <a:rPr lang="en-US" sz="1800" b="1" i="1" dirty="0">
                          <a:effectLst/>
                          <a:latin typeface="Aptos" panose="020B0004020202020204" pitchFamily="34" charset="0"/>
                        </a:rPr>
                        <a:t>Median</a:t>
                      </a:r>
                      <a:endParaRPr lang="en-US" sz="1800" b="1" i="1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14,500</a:t>
                      </a:r>
                      <a:endParaRPr lang="en-US" sz="1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$196.10 </a:t>
                      </a:r>
                      <a:endParaRPr lang="en-US" sz="180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$195.95 </a:t>
                      </a:r>
                      <a:endParaRPr lang="en-US" sz="180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($0.15)</a:t>
                      </a:r>
                      <a:endParaRPr lang="en-US" sz="180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-0.1%</a:t>
                      </a:r>
                      <a:endParaRPr lang="en-US" sz="180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9408899"/>
                  </a:ext>
                </a:extLst>
              </a:tr>
              <a:tr h="458730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buNone/>
                      </a:pPr>
                      <a:r>
                        <a:rPr lang="en-US" sz="1800">
                          <a:effectLst/>
                          <a:latin typeface="Aptos" panose="020B0004020202020204" pitchFamily="34" charset="0"/>
                        </a:rPr>
                        <a:t>High (75th percentile)</a:t>
                      </a:r>
                      <a:endParaRPr lang="en-US" sz="180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18,000</a:t>
                      </a:r>
                      <a:endParaRPr lang="en-US" sz="1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$274.05 </a:t>
                      </a:r>
                      <a:endParaRPr lang="en-US" sz="180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$275.50 </a:t>
                      </a:r>
                      <a:endParaRPr lang="en-US" sz="180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$1.45 </a:t>
                      </a:r>
                      <a:endParaRPr lang="en-US" sz="1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0.5%</a:t>
                      </a:r>
                      <a:endParaRPr lang="en-US" sz="180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55700635"/>
                  </a:ext>
                </a:extLst>
              </a:tr>
              <a:tr h="458730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</a:rPr>
                        <a:t>Very High (90th percentile)</a:t>
                      </a:r>
                      <a:endParaRPr lang="en-US" sz="1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24,500</a:t>
                      </a:r>
                      <a:endParaRPr lang="en-US" sz="1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$459.95 </a:t>
                      </a:r>
                      <a:endParaRPr lang="en-US" sz="180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$437.35 </a:t>
                      </a:r>
                      <a:endParaRPr lang="en-US" sz="180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($22.60)</a:t>
                      </a:r>
                      <a:endParaRPr lang="en-US" sz="180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-4.9%</a:t>
                      </a:r>
                      <a:endParaRPr lang="en-US" sz="1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22756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08816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9CED69-B85F-D5B2-166E-B284E5D99F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AB280-EC39-89A0-F742-C76BDC1264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Monthly Bill Impacts in First Year:</a:t>
            </a:r>
            <a:br>
              <a:rPr lang="en-US" dirty="0"/>
            </a:br>
            <a:r>
              <a:rPr lang="en-US" dirty="0"/>
              <a:t>Commercial/Industrial/Institutional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8C95CC-8B02-E735-4431-2B94B1061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1070B-E53E-4F23-90CF-57ED1B7E60C0}" type="slidenum">
              <a:rPr lang="en-US" smtClean="0"/>
              <a:pPr/>
              <a:t>23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1F3C167-4F10-34E6-93A8-D7C51611B255}"/>
              </a:ext>
            </a:extLst>
          </p:cNvPr>
          <p:cNvSpPr txBox="1"/>
          <p:nvPr/>
        </p:nvSpPr>
        <p:spPr>
          <a:xfrm>
            <a:off x="751689" y="4737863"/>
            <a:ext cx="103307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Aptos" panose="020B0004020202020204" pitchFamily="34" charset="0"/>
              </a:rPr>
              <a:t>Note: Monthly bills are based on a 5/8-inch meter (most common meter size for commercial/industrial/institutional).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13FBA433-5C7B-D72B-42BF-6E10C0CE54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5994933"/>
              </p:ext>
            </p:extLst>
          </p:nvPr>
        </p:nvGraphicFramePr>
        <p:xfrm>
          <a:off x="830036" y="1621253"/>
          <a:ext cx="10531928" cy="311661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816678">
                  <a:extLst>
                    <a:ext uri="{9D8B030D-6E8A-4147-A177-3AD203B41FA5}">
                      <a16:colId xmlns:a16="http://schemas.microsoft.com/office/drawing/2014/main" val="2731674703"/>
                    </a:ext>
                  </a:extLst>
                </a:gridCol>
                <a:gridCol w="1543050">
                  <a:extLst>
                    <a:ext uri="{9D8B030D-6E8A-4147-A177-3AD203B41FA5}">
                      <a16:colId xmlns:a16="http://schemas.microsoft.com/office/drawing/2014/main" val="3028416308"/>
                    </a:ext>
                  </a:extLst>
                </a:gridCol>
                <a:gridCol w="1543050">
                  <a:extLst>
                    <a:ext uri="{9D8B030D-6E8A-4147-A177-3AD203B41FA5}">
                      <a16:colId xmlns:a16="http://schemas.microsoft.com/office/drawing/2014/main" val="1629490061"/>
                    </a:ext>
                  </a:extLst>
                </a:gridCol>
                <a:gridCol w="1543050">
                  <a:extLst>
                    <a:ext uri="{9D8B030D-6E8A-4147-A177-3AD203B41FA5}">
                      <a16:colId xmlns:a16="http://schemas.microsoft.com/office/drawing/2014/main" val="2141285762"/>
                    </a:ext>
                  </a:extLst>
                </a:gridCol>
                <a:gridCol w="1543050">
                  <a:extLst>
                    <a:ext uri="{9D8B030D-6E8A-4147-A177-3AD203B41FA5}">
                      <a16:colId xmlns:a16="http://schemas.microsoft.com/office/drawing/2014/main" val="2193031233"/>
                    </a:ext>
                  </a:extLst>
                </a:gridCol>
                <a:gridCol w="1543050">
                  <a:extLst>
                    <a:ext uri="{9D8B030D-6E8A-4147-A177-3AD203B41FA5}">
                      <a16:colId xmlns:a16="http://schemas.microsoft.com/office/drawing/2014/main" val="3532981422"/>
                    </a:ext>
                  </a:extLst>
                </a:gridCol>
              </a:tblGrid>
              <a:tr h="757248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</a:rPr>
                        <a:t>Water Use Level </a:t>
                      </a:r>
                      <a:endParaRPr lang="en-US" sz="1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</a:rPr>
                        <a:t>Monthly Water Use (gallons)</a:t>
                      </a:r>
                      <a:endParaRPr lang="en-US" sz="1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</a:rPr>
                        <a:t>Current Monthly Bill</a:t>
                      </a:r>
                      <a:endParaRPr lang="en-US" sz="1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</a:rPr>
                        <a:t>Proposed Monthly Bill </a:t>
                      </a:r>
                      <a:r>
                        <a:rPr lang="en-US" sz="1800" dirty="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(Jan. 2027)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</a:rPr>
                        <a:t>Difference ($)</a:t>
                      </a:r>
                      <a:endParaRPr lang="en-US" sz="1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buNone/>
                      </a:pPr>
                      <a:r>
                        <a:rPr lang="en-US" sz="1800">
                          <a:effectLst/>
                          <a:latin typeface="Aptos" panose="020B0004020202020204" pitchFamily="34" charset="0"/>
                        </a:rPr>
                        <a:t>Difference (%)</a:t>
                      </a:r>
                      <a:endParaRPr lang="en-US" sz="180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42466623"/>
                  </a:ext>
                </a:extLst>
              </a:tr>
              <a:tr h="458730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</a:rPr>
                        <a:t>Very Low (10th percentile)</a:t>
                      </a:r>
                      <a:endParaRPr lang="en-US" sz="1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 b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300</a:t>
                      </a:r>
                      <a:endParaRPr lang="en-US" sz="1800" b="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 b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$57.38 </a:t>
                      </a:r>
                      <a:endParaRPr lang="en-US" sz="1800" b="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 b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$60.43 </a:t>
                      </a:r>
                      <a:endParaRPr lang="en-US" sz="1800" b="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 b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$3.05 </a:t>
                      </a:r>
                      <a:endParaRPr lang="en-US" sz="1800" b="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 b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5.3%</a:t>
                      </a:r>
                      <a:endParaRPr lang="en-US" sz="1800" b="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03599295"/>
                  </a:ext>
                </a:extLst>
              </a:tr>
              <a:tr h="458730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</a:rPr>
                        <a:t>Low (25th percentile)</a:t>
                      </a:r>
                      <a:endParaRPr lang="en-US" sz="1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1,700</a:t>
                      </a:r>
                      <a:endParaRPr lang="en-US" sz="1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$79.92 </a:t>
                      </a:r>
                      <a:endParaRPr lang="en-US" sz="180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$84.37 </a:t>
                      </a:r>
                      <a:endParaRPr lang="en-US" sz="1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$4.45 </a:t>
                      </a:r>
                      <a:endParaRPr lang="en-US" sz="180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5.6%</a:t>
                      </a:r>
                      <a:endParaRPr lang="en-US" sz="180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48937426"/>
                  </a:ext>
                </a:extLst>
              </a:tr>
              <a:tr h="458730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buNone/>
                      </a:pPr>
                      <a:r>
                        <a:rPr lang="en-US" sz="1800" b="1" i="1" dirty="0">
                          <a:effectLst/>
                          <a:latin typeface="Aptos" panose="020B0004020202020204" pitchFamily="34" charset="0"/>
                        </a:rPr>
                        <a:t>Median</a:t>
                      </a:r>
                      <a:endParaRPr lang="en-US" sz="1800" b="1" i="1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5,800</a:t>
                      </a:r>
                      <a:endParaRPr lang="en-US" sz="1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$145.93 </a:t>
                      </a:r>
                      <a:endParaRPr lang="en-US" sz="180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$154.48 </a:t>
                      </a:r>
                      <a:endParaRPr lang="en-US" sz="180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$8.55 </a:t>
                      </a:r>
                      <a:endParaRPr lang="en-US" sz="180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5.9%</a:t>
                      </a:r>
                      <a:endParaRPr lang="en-US" sz="180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9408899"/>
                  </a:ext>
                </a:extLst>
              </a:tr>
              <a:tr h="458730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buNone/>
                      </a:pPr>
                      <a:r>
                        <a:rPr lang="en-US" sz="1800">
                          <a:effectLst/>
                          <a:latin typeface="Aptos" panose="020B0004020202020204" pitchFamily="34" charset="0"/>
                        </a:rPr>
                        <a:t>High (75th percentile)</a:t>
                      </a:r>
                      <a:endParaRPr lang="en-US" sz="180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18,900</a:t>
                      </a:r>
                      <a:endParaRPr lang="en-US" sz="1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$356.84 </a:t>
                      </a:r>
                      <a:endParaRPr lang="en-US" sz="180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$378.49 </a:t>
                      </a:r>
                      <a:endParaRPr lang="en-US" sz="180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$21.65 </a:t>
                      </a:r>
                      <a:endParaRPr lang="en-US" sz="180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6.1%</a:t>
                      </a:r>
                      <a:endParaRPr lang="en-US" sz="1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55700635"/>
                  </a:ext>
                </a:extLst>
              </a:tr>
              <a:tr h="458730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</a:rPr>
                        <a:t>Very High (90th percentile)</a:t>
                      </a:r>
                      <a:endParaRPr lang="en-US" sz="1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61,700</a:t>
                      </a:r>
                      <a:endParaRPr lang="en-US" sz="1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$1,045.92 </a:t>
                      </a:r>
                      <a:endParaRPr lang="en-US" sz="180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$1,110.37 </a:t>
                      </a:r>
                      <a:endParaRPr lang="en-US" sz="180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$64.45 </a:t>
                      </a:r>
                      <a:endParaRPr lang="en-US" sz="180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6.2%</a:t>
                      </a:r>
                      <a:endParaRPr lang="en-US" sz="1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22756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017253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8265D8-D95A-D16B-5CC1-8292E3AE96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38500-BCCC-7C4E-0163-8210C931F8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Monthly Bill Impacts in First Year:</a:t>
            </a:r>
            <a:br>
              <a:rPr lang="en-US" dirty="0"/>
            </a:br>
            <a:r>
              <a:rPr lang="en-US" dirty="0"/>
              <a:t>Landscape Potable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B87897-B70C-C6BB-8CF7-8CDC3934B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1070B-E53E-4F23-90CF-57ED1B7E60C0}" type="slidenum">
              <a:rPr lang="en-US" smtClean="0"/>
              <a:pPr/>
              <a:t>24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F0B17C6-44DA-F63E-836E-56695B0E326C}"/>
              </a:ext>
            </a:extLst>
          </p:cNvPr>
          <p:cNvSpPr txBox="1"/>
          <p:nvPr/>
        </p:nvSpPr>
        <p:spPr>
          <a:xfrm>
            <a:off x="751689" y="4737863"/>
            <a:ext cx="103307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Aptos" panose="020B0004020202020204" pitchFamily="34" charset="0"/>
              </a:rPr>
              <a:t>Note: Monthly bills are based on a 5/8-inch meter (most common meter size for landscape potable).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B63508B-C1BE-A030-2DBC-0B222937B4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7269454"/>
              </p:ext>
            </p:extLst>
          </p:nvPr>
        </p:nvGraphicFramePr>
        <p:xfrm>
          <a:off x="830036" y="1621253"/>
          <a:ext cx="10531928" cy="311661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816678">
                  <a:extLst>
                    <a:ext uri="{9D8B030D-6E8A-4147-A177-3AD203B41FA5}">
                      <a16:colId xmlns:a16="http://schemas.microsoft.com/office/drawing/2014/main" val="2731674703"/>
                    </a:ext>
                  </a:extLst>
                </a:gridCol>
                <a:gridCol w="1543050">
                  <a:extLst>
                    <a:ext uri="{9D8B030D-6E8A-4147-A177-3AD203B41FA5}">
                      <a16:colId xmlns:a16="http://schemas.microsoft.com/office/drawing/2014/main" val="3028416308"/>
                    </a:ext>
                  </a:extLst>
                </a:gridCol>
                <a:gridCol w="1543050">
                  <a:extLst>
                    <a:ext uri="{9D8B030D-6E8A-4147-A177-3AD203B41FA5}">
                      <a16:colId xmlns:a16="http://schemas.microsoft.com/office/drawing/2014/main" val="1629490061"/>
                    </a:ext>
                  </a:extLst>
                </a:gridCol>
                <a:gridCol w="1543050">
                  <a:extLst>
                    <a:ext uri="{9D8B030D-6E8A-4147-A177-3AD203B41FA5}">
                      <a16:colId xmlns:a16="http://schemas.microsoft.com/office/drawing/2014/main" val="2141285762"/>
                    </a:ext>
                  </a:extLst>
                </a:gridCol>
                <a:gridCol w="1543050">
                  <a:extLst>
                    <a:ext uri="{9D8B030D-6E8A-4147-A177-3AD203B41FA5}">
                      <a16:colId xmlns:a16="http://schemas.microsoft.com/office/drawing/2014/main" val="2193031233"/>
                    </a:ext>
                  </a:extLst>
                </a:gridCol>
                <a:gridCol w="1543050">
                  <a:extLst>
                    <a:ext uri="{9D8B030D-6E8A-4147-A177-3AD203B41FA5}">
                      <a16:colId xmlns:a16="http://schemas.microsoft.com/office/drawing/2014/main" val="3532981422"/>
                    </a:ext>
                  </a:extLst>
                </a:gridCol>
              </a:tblGrid>
              <a:tr h="757248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</a:rPr>
                        <a:t>Water Use Level </a:t>
                      </a:r>
                      <a:endParaRPr lang="en-US" sz="1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</a:rPr>
                        <a:t>Monthly Water Use (100 gallons)</a:t>
                      </a:r>
                      <a:endParaRPr lang="en-US" sz="1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</a:rPr>
                        <a:t>Current Monthly Bill</a:t>
                      </a:r>
                      <a:endParaRPr lang="en-US" sz="1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</a:rPr>
                        <a:t>Proposed Monthly Bill </a:t>
                      </a:r>
                      <a:r>
                        <a:rPr lang="en-US" sz="1800" dirty="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(Jan. 2027)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</a:rPr>
                        <a:t>Difference ($)</a:t>
                      </a:r>
                      <a:endParaRPr lang="en-US" sz="1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buNone/>
                      </a:pPr>
                      <a:r>
                        <a:rPr lang="en-US" sz="1800">
                          <a:effectLst/>
                          <a:latin typeface="Aptos" panose="020B0004020202020204" pitchFamily="34" charset="0"/>
                        </a:rPr>
                        <a:t>Difference (%)</a:t>
                      </a:r>
                      <a:endParaRPr lang="en-US" sz="180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42466623"/>
                  </a:ext>
                </a:extLst>
              </a:tr>
              <a:tr h="458730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</a:rPr>
                        <a:t>Very Low (10th percentile)</a:t>
                      </a:r>
                      <a:endParaRPr lang="en-US" sz="1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US" sz="1800" b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$52.55 </a:t>
                      </a:r>
                      <a:endParaRPr lang="en-US" sz="1800" b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$55.30 </a:t>
                      </a:r>
                      <a:endParaRPr lang="en-US" sz="1800" b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$2.75 </a:t>
                      </a:r>
                      <a:endParaRPr lang="en-US" sz="1800" b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5.2%</a:t>
                      </a:r>
                      <a:endParaRPr lang="en-US" sz="1800" b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03599295"/>
                  </a:ext>
                </a:extLst>
              </a:tr>
              <a:tr h="458730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</a:rPr>
                        <a:t>Low (25th percentile)</a:t>
                      </a:r>
                      <a:endParaRPr lang="en-US" sz="1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US" sz="1800" b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$52.55 </a:t>
                      </a:r>
                      <a:endParaRPr lang="en-US" sz="1800" b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$55.30 </a:t>
                      </a:r>
                      <a:endParaRPr lang="en-US" sz="1800" b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$2.75 </a:t>
                      </a:r>
                      <a:endParaRPr lang="en-US" sz="1800" b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 b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5.2%</a:t>
                      </a:r>
                      <a:endParaRPr lang="en-US" sz="1800" b="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48937426"/>
                  </a:ext>
                </a:extLst>
              </a:tr>
              <a:tr h="458730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buNone/>
                      </a:pPr>
                      <a:r>
                        <a:rPr lang="en-US" sz="1800" b="1" i="1" dirty="0">
                          <a:effectLst/>
                          <a:latin typeface="Aptos" panose="020B0004020202020204" pitchFamily="34" charset="0"/>
                        </a:rPr>
                        <a:t>Median</a:t>
                      </a:r>
                      <a:endParaRPr lang="en-US" sz="1800" b="1" i="1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3,000</a:t>
                      </a:r>
                      <a:endParaRPr lang="en-US" sz="1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$132.05 </a:t>
                      </a:r>
                      <a:endParaRPr lang="en-US" sz="180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$124.60 </a:t>
                      </a:r>
                      <a:endParaRPr lang="en-US" sz="1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($7.45)</a:t>
                      </a:r>
                      <a:endParaRPr lang="en-US" sz="1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-5.6%</a:t>
                      </a:r>
                      <a:endParaRPr lang="en-US" sz="180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9408899"/>
                  </a:ext>
                </a:extLst>
              </a:tr>
              <a:tr h="458730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buNone/>
                      </a:pPr>
                      <a:r>
                        <a:rPr lang="en-US" sz="1800">
                          <a:effectLst/>
                          <a:latin typeface="Aptos" panose="020B0004020202020204" pitchFamily="34" charset="0"/>
                        </a:rPr>
                        <a:t>High (75th percentile)</a:t>
                      </a:r>
                      <a:endParaRPr lang="en-US" sz="180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16,600</a:t>
                      </a:r>
                      <a:endParaRPr lang="en-US" sz="1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$492.45 </a:t>
                      </a:r>
                      <a:endParaRPr lang="en-US" sz="180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$438.76 </a:t>
                      </a:r>
                      <a:endParaRPr lang="en-US" sz="180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($53.69)</a:t>
                      </a:r>
                      <a:endParaRPr lang="en-US" sz="1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-10.9%</a:t>
                      </a:r>
                      <a:endParaRPr lang="en-US" sz="180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55700635"/>
                  </a:ext>
                </a:extLst>
              </a:tr>
              <a:tr h="458730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</a:rPr>
                        <a:t>Very High (90th percentile)</a:t>
                      </a:r>
                      <a:endParaRPr lang="en-US" sz="1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45,400</a:t>
                      </a:r>
                      <a:endParaRPr lang="en-US" sz="1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$1,255.65 </a:t>
                      </a:r>
                      <a:endParaRPr lang="en-US" sz="180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$1,104.04 </a:t>
                      </a:r>
                      <a:endParaRPr lang="en-US" sz="180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($151.61)</a:t>
                      </a:r>
                      <a:endParaRPr lang="en-US" sz="1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-12.1%</a:t>
                      </a:r>
                      <a:endParaRPr lang="en-US" sz="1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22756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506994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F47246-72F3-3B4D-6E24-57C369BE99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236004-715F-D614-7F98-A503942A62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Monthly Bill Impacts in First Year:</a:t>
            </a:r>
            <a:br>
              <a:rPr lang="en-US" dirty="0"/>
            </a:br>
            <a:r>
              <a:rPr lang="en-US" dirty="0"/>
              <a:t>Landscape Recycled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F3E96D-D09F-4701-EA6E-A10340A57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1070B-E53E-4F23-90CF-57ED1B7E60C0}" type="slidenum">
              <a:rPr lang="en-US" smtClean="0"/>
              <a:pPr/>
              <a:t>25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D718337-C202-3532-D0E8-369F2396BD08}"/>
              </a:ext>
            </a:extLst>
          </p:cNvPr>
          <p:cNvSpPr txBox="1"/>
          <p:nvPr/>
        </p:nvSpPr>
        <p:spPr>
          <a:xfrm>
            <a:off x="751689" y="4737863"/>
            <a:ext cx="103307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Aptos" panose="020B0004020202020204" pitchFamily="34" charset="0"/>
              </a:rPr>
              <a:t>Note: Monthly bills are based on a 5/8-inch meter (most common meter size for landscape recycled).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502DEDB-2668-55A2-F30C-1F9EBA2069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2227549"/>
              </p:ext>
            </p:extLst>
          </p:nvPr>
        </p:nvGraphicFramePr>
        <p:xfrm>
          <a:off x="830036" y="1621253"/>
          <a:ext cx="10531928" cy="311661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816678">
                  <a:extLst>
                    <a:ext uri="{9D8B030D-6E8A-4147-A177-3AD203B41FA5}">
                      <a16:colId xmlns:a16="http://schemas.microsoft.com/office/drawing/2014/main" val="2731674703"/>
                    </a:ext>
                  </a:extLst>
                </a:gridCol>
                <a:gridCol w="1543050">
                  <a:extLst>
                    <a:ext uri="{9D8B030D-6E8A-4147-A177-3AD203B41FA5}">
                      <a16:colId xmlns:a16="http://schemas.microsoft.com/office/drawing/2014/main" val="3028416308"/>
                    </a:ext>
                  </a:extLst>
                </a:gridCol>
                <a:gridCol w="1543050">
                  <a:extLst>
                    <a:ext uri="{9D8B030D-6E8A-4147-A177-3AD203B41FA5}">
                      <a16:colId xmlns:a16="http://schemas.microsoft.com/office/drawing/2014/main" val="1629490061"/>
                    </a:ext>
                  </a:extLst>
                </a:gridCol>
                <a:gridCol w="1543050">
                  <a:extLst>
                    <a:ext uri="{9D8B030D-6E8A-4147-A177-3AD203B41FA5}">
                      <a16:colId xmlns:a16="http://schemas.microsoft.com/office/drawing/2014/main" val="2141285762"/>
                    </a:ext>
                  </a:extLst>
                </a:gridCol>
                <a:gridCol w="1543050">
                  <a:extLst>
                    <a:ext uri="{9D8B030D-6E8A-4147-A177-3AD203B41FA5}">
                      <a16:colId xmlns:a16="http://schemas.microsoft.com/office/drawing/2014/main" val="2193031233"/>
                    </a:ext>
                  </a:extLst>
                </a:gridCol>
                <a:gridCol w="1543050">
                  <a:extLst>
                    <a:ext uri="{9D8B030D-6E8A-4147-A177-3AD203B41FA5}">
                      <a16:colId xmlns:a16="http://schemas.microsoft.com/office/drawing/2014/main" val="3532981422"/>
                    </a:ext>
                  </a:extLst>
                </a:gridCol>
              </a:tblGrid>
              <a:tr h="757248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</a:rPr>
                        <a:t>Water Use Level </a:t>
                      </a:r>
                      <a:endParaRPr lang="en-US" sz="1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</a:rPr>
                        <a:t>Monthly Water Use (100 gallons)</a:t>
                      </a:r>
                      <a:endParaRPr lang="en-US" sz="1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</a:rPr>
                        <a:t>Current Monthly Bill</a:t>
                      </a:r>
                      <a:endParaRPr lang="en-US" sz="1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</a:rPr>
                        <a:t>Proposed Monthly Bill </a:t>
                      </a:r>
                      <a:r>
                        <a:rPr lang="en-US" sz="1800" dirty="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(Jan. 2027)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</a:rPr>
                        <a:t>Difference ($)</a:t>
                      </a:r>
                      <a:endParaRPr lang="en-US" sz="1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buNone/>
                      </a:pPr>
                      <a:r>
                        <a:rPr lang="en-US" sz="1800">
                          <a:effectLst/>
                          <a:latin typeface="Aptos" panose="020B0004020202020204" pitchFamily="34" charset="0"/>
                        </a:rPr>
                        <a:t>Difference (%)</a:t>
                      </a:r>
                      <a:endParaRPr lang="en-US" sz="180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42466623"/>
                  </a:ext>
                </a:extLst>
              </a:tr>
              <a:tr h="458730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</a:rPr>
                        <a:t>Very Low (10th percentile)</a:t>
                      </a:r>
                      <a:endParaRPr lang="en-US" sz="1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 b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800" b="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 b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$52.55 </a:t>
                      </a:r>
                      <a:endParaRPr lang="en-US" sz="1800" b="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 b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$55.30 </a:t>
                      </a:r>
                      <a:endParaRPr lang="en-US" sz="1800" b="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 b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$2.75 </a:t>
                      </a:r>
                      <a:endParaRPr lang="en-US" sz="1800" b="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 b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5.2%</a:t>
                      </a:r>
                      <a:endParaRPr lang="en-US" sz="1800" b="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03599295"/>
                  </a:ext>
                </a:extLst>
              </a:tr>
              <a:tr h="458730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</a:rPr>
                        <a:t>Low (25th percentile)</a:t>
                      </a:r>
                      <a:endParaRPr lang="en-US" sz="1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en-US" sz="1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$54.56 </a:t>
                      </a:r>
                      <a:endParaRPr lang="en-US" sz="180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$57.41 </a:t>
                      </a:r>
                      <a:endParaRPr lang="en-US" sz="180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$2.85 </a:t>
                      </a:r>
                      <a:endParaRPr lang="en-US" sz="180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5.2%</a:t>
                      </a:r>
                      <a:endParaRPr lang="en-US" sz="180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48937426"/>
                  </a:ext>
                </a:extLst>
              </a:tr>
              <a:tr h="458730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buNone/>
                      </a:pPr>
                      <a:r>
                        <a:rPr lang="en-US" sz="1800" b="1" i="1" dirty="0">
                          <a:effectLst/>
                          <a:latin typeface="Aptos" panose="020B0004020202020204" pitchFamily="34" charset="0"/>
                        </a:rPr>
                        <a:t>Median</a:t>
                      </a:r>
                      <a:endParaRPr lang="en-US" sz="1800" b="1" i="1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6,000</a:t>
                      </a:r>
                      <a:endParaRPr lang="en-US" sz="1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$173.15 </a:t>
                      </a:r>
                      <a:endParaRPr lang="en-US" sz="180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$181.90 </a:t>
                      </a:r>
                      <a:endParaRPr lang="en-US" sz="180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$8.75 </a:t>
                      </a:r>
                      <a:endParaRPr lang="en-US" sz="180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5.1%</a:t>
                      </a:r>
                      <a:endParaRPr lang="en-US" sz="1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9408899"/>
                  </a:ext>
                </a:extLst>
              </a:tr>
              <a:tr h="458730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buNone/>
                      </a:pPr>
                      <a:r>
                        <a:rPr lang="en-US" sz="1800">
                          <a:effectLst/>
                          <a:latin typeface="Aptos" panose="020B0004020202020204" pitchFamily="34" charset="0"/>
                        </a:rPr>
                        <a:t>High (75th percentile)</a:t>
                      </a:r>
                      <a:endParaRPr lang="en-US" sz="180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39,100</a:t>
                      </a:r>
                      <a:endParaRPr lang="en-US" sz="1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$838.46 </a:t>
                      </a:r>
                      <a:endParaRPr lang="en-US" sz="180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$880.31 </a:t>
                      </a:r>
                      <a:endParaRPr lang="en-US" sz="180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$41.85 </a:t>
                      </a:r>
                      <a:endParaRPr lang="en-US" sz="180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5.0%</a:t>
                      </a:r>
                      <a:endParaRPr lang="en-US" sz="1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55700635"/>
                  </a:ext>
                </a:extLst>
              </a:tr>
              <a:tr h="458730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</a:rPr>
                        <a:t>Very High (90th percentile)</a:t>
                      </a:r>
                      <a:endParaRPr lang="en-US" sz="1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142,300</a:t>
                      </a:r>
                      <a:endParaRPr lang="en-US" sz="1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$2,912.78 </a:t>
                      </a:r>
                      <a:endParaRPr lang="en-US" sz="180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$3,057.83 </a:t>
                      </a:r>
                      <a:endParaRPr lang="en-US" sz="180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$145.05 </a:t>
                      </a:r>
                      <a:endParaRPr lang="en-US" sz="180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5.0%</a:t>
                      </a:r>
                      <a:endParaRPr lang="en-US" sz="1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22756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733048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95D5A4-7AAB-5A4F-50B2-E1C19D03E7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DA6DB4-1204-17A4-94BE-1E7CB7A9C2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Monthly Bill Impacts over </a:t>
            </a:r>
            <a:r>
              <a:rPr lang="en-US"/>
              <a:t>Next Five Years:</a:t>
            </a:r>
            <a:br>
              <a:rPr lang="en-US" dirty="0"/>
            </a:br>
            <a:r>
              <a:rPr lang="en-US" dirty="0"/>
              <a:t>All Customer Class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72013B-C339-022A-715C-FA4EC78037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1070B-E53E-4F23-90CF-57ED1B7E60C0}" type="slidenum">
              <a:rPr lang="en-US" smtClean="0"/>
              <a:pPr/>
              <a:t>26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30C61B-9A31-B07D-D9E3-6934FC686358}"/>
              </a:ext>
            </a:extLst>
          </p:cNvPr>
          <p:cNvSpPr txBox="1"/>
          <p:nvPr/>
        </p:nvSpPr>
        <p:spPr>
          <a:xfrm>
            <a:off x="751689" y="4737863"/>
            <a:ext cx="103307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Aptos" panose="020B0004020202020204" pitchFamily="34" charset="0"/>
              </a:rPr>
              <a:t>Note: Monthly bills are based on a 5/8-inch meter (most common meter size for landscape recycled).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F8DEACC-E94C-53DA-B2E4-A57CD5B844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9961263"/>
              </p:ext>
            </p:extLst>
          </p:nvPr>
        </p:nvGraphicFramePr>
        <p:xfrm>
          <a:off x="830037" y="1621253"/>
          <a:ext cx="10531927" cy="34137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798864">
                  <a:extLst>
                    <a:ext uri="{9D8B030D-6E8A-4147-A177-3AD203B41FA5}">
                      <a16:colId xmlns:a16="http://schemas.microsoft.com/office/drawing/2014/main" val="2731674703"/>
                    </a:ext>
                  </a:extLst>
                </a:gridCol>
                <a:gridCol w="1285875">
                  <a:extLst>
                    <a:ext uri="{9D8B030D-6E8A-4147-A177-3AD203B41FA5}">
                      <a16:colId xmlns:a16="http://schemas.microsoft.com/office/drawing/2014/main" val="3028416308"/>
                    </a:ext>
                  </a:extLst>
                </a:gridCol>
                <a:gridCol w="1241198">
                  <a:extLst>
                    <a:ext uri="{9D8B030D-6E8A-4147-A177-3AD203B41FA5}">
                      <a16:colId xmlns:a16="http://schemas.microsoft.com/office/drawing/2014/main" val="1629490061"/>
                    </a:ext>
                  </a:extLst>
                </a:gridCol>
                <a:gridCol w="1241198">
                  <a:extLst>
                    <a:ext uri="{9D8B030D-6E8A-4147-A177-3AD203B41FA5}">
                      <a16:colId xmlns:a16="http://schemas.microsoft.com/office/drawing/2014/main" val="2141285762"/>
                    </a:ext>
                  </a:extLst>
                </a:gridCol>
                <a:gridCol w="1241198">
                  <a:extLst>
                    <a:ext uri="{9D8B030D-6E8A-4147-A177-3AD203B41FA5}">
                      <a16:colId xmlns:a16="http://schemas.microsoft.com/office/drawing/2014/main" val="2193031233"/>
                    </a:ext>
                  </a:extLst>
                </a:gridCol>
                <a:gridCol w="1241198">
                  <a:extLst>
                    <a:ext uri="{9D8B030D-6E8A-4147-A177-3AD203B41FA5}">
                      <a16:colId xmlns:a16="http://schemas.microsoft.com/office/drawing/2014/main" val="3532981422"/>
                    </a:ext>
                  </a:extLst>
                </a:gridCol>
                <a:gridCol w="1241198">
                  <a:extLst>
                    <a:ext uri="{9D8B030D-6E8A-4147-A177-3AD203B41FA5}">
                      <a16:colId xmlns:a16="http://schemas.microsoft.com/office/drawing/2014/main" val="4095549915"/>
                    </a:ext>
                  </a:extLst>
                </a:gridCol>
                <a:gridCol w="1241198">
                  <a:extLst>
                    <a:ext uri="{9D8B030D-6E8A-4147-A177-3AD203B41FA5}">
                      <a16:colId xmlns:a16="http://schemas.microsoft.com/office/drawing/2014/main" val="544171327"/>
                    </a:ext>
                  </a:extLst>
                </a:gridCol>
              </a:tblGrid>
              <a:tr h="757248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buNone/>
                      </a:pPr>
                      <a:r>
                        <a:rPr lang="en-US" sz="1600" dirty="0">
                          <a:effectLst/>
                          <a:latin typeface="Aptos" panose="020B0004020202020204" pitchFamily="34" charset="0"/>
                        </a:rPr>
                        <a:t>Customer Class</a:t>
                      </a:r>
                      <a:endParaRPr lang="en-US" sz="16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buNone/>
                      </a:pPr>
                      <a:r>
                        <a:rPr lang="en-US" sz="1600" dirty="0">
                          <a:effectLst/>
                          <a:latin typeface="Aptos" panose="020B0004020202020204" pitchFamily="34" charset="0"/>
                        </a:rPr>
                        <a:t>Median Monthly Water Use (gallons)</a:t>
                      </a:r>
                      <a:endParaRPr lang="en-US" sz="16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buNone/>
                      </a:pPr>
                      <a:r>
                        <a:rPr lang="en-US" sz="1600" dirty="0">
                          <a:effectLst/>
                          <a:latin typeface="Aptos" panose="020B0004020202020204" pitchFamily="34" charset="0"/>
                        </a:rPr>
                        <a:t>Current Monthly Bill</a:t>
                      </a:r>
                      <a:endParaRPr lang="en-US" sz="16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buNone/>
                      </a:pPr>
                      <a:r>
                        <a:rPr lang="en-US" sz="1600" dirty="0">
                          <a:effectLst/>
                          <a:latin typeface="Aptos" panose="020B0004020202020204" pitchFamily="34" charset="0"/>
                        </a:rPr>
                        <a:t>Proposed Monthly Bill </a:t>
                      </a:r>
                      <a:r>
                        <a:rPr lang="en-US" sz="1600" dirty="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(Jan. 2027)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Proposed Monthly Bill </a:t>
                      </a:r>
                      <a:r>
                        <a:rPr kumimoji="0" 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(Jan. 2028)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Proposed Monthly Bill </a:t>
                      </a:r>
                      <a:r>
                        <a:rPr kumimoji="0" 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(Jan. 2029)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Proposed Monthly Bill </a:t>
                      </a:r>
                      <a:r>
                        <a:rPr kumimoji="0" 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(Jan. 2030)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Proposed Monthly Bill </a:t>
                      </a:r>
                      <a:r>
                        <a:rPr kumimoji="0" 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(Jan. 2031)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42466623"/>
                  </a:ext>
                </a:extLst>
              </a:tr>
              <a:tr h="458730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buNone/>
                      </a:pPr>
                      <a:r>
                        <a:rPr lang="en-US" sz="1600" dirty="0">
                          <a:effectLst/>
                          <a:latin typeface="Aptos" panose="020B0004020202020204" pitchFamily="34" charset="0"/>
                        </a:rPr>
                        <a:t>Single Family Residential</a:t>
                      </a:r>
                      <a:endParaRPr lang="en-US" sz="16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600" b="0" dirty="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3,600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$91.73 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$99.34 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$106.06 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$113.07 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$120.69 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$128.64 </a:t>
                      </a: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2203599295"/>
                  </a:ext>
                </a:extLst>
              </a:tr>
              <a:tr h="458730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buNone/>
                      </a:pPr>
                      <a:r>
                        <a:rPr lang="en-US" sz="1600" dirty="0">
                          <a:effectLst/>
                          <a:latin typeface="Aptos" panose="020B0004020202020204" pitchFamily="34" charset="0"/>
                        </a:rPr>
                        <a:t>Multi-Family Residential</a:t>
                      </a:r>
                      <a:endParaRPr lang="en-US" sz="16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600" dirty="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14,500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$196.10 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$195.95 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$209.70 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$223.68 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$239.36 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$255.31 </a:t>
                      </a: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948937426"/>
                  </a:ext>
                </a:extLst>
              </a:tr>
              <a:tr h="458730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buNone/>
                      </a:pPr>
                      <a:r>
                        <a:rPr lang="en-US" sz="1600" dirty="0">
                          <a:latin typeface="Aptos" panose="020B0004020202020204" pitchFamily="34" charset="0"/>
                        </a:rPr>
                        <a:t>Commercial/Indu-</a:t>
                      </a:r>
                      <a:r>
                        <a:rPr lang="en-US" sz="1600" dirty="0" err="1">
                          <a:latin typeface="Aptos" panose="020B0004020202020204" pitchFamily="34" charset="0"/>
                        </a:rPr>
                        <a:t>strial</a:t>
                      </a:r>
                      <a:r>
                        <a:rPr lang="en-US" sz="1600" dirty="0">
                          <a:latin typeface="Aptos" panose="020B0004020202020204" pitchFamily="34" charset="0"/>
                        </a:rPr>
                        <a:t>/Institutional</a:t>
                      </a:r>
                      <a:endParaRPr lang="en-US" sz="1600" b="0" i="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600" dirty="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5,800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$145.93 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$154.48 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$165.04 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$175.83 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$187.45 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$199.92 </a:t>
                      </a: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299408899"/>
                  </a:ext>
                </a:extLst>
              </a:tr>
              <a:tr h="458730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buNone/>
                      </a:pPr>
                      <a:r>
                        <a:rPr lang="en-US" sz="1600" dirty="0">
                          <a:effectLst/>
                          <a:latin typeface="Aptos" panose="020B0004020202020204" pitchFamily="34" charset="0"/>
                        </a:rPr>
                        <a:t>Landscape Potable</a:t>
                      </a:r>
                      <a:endParaRPr lang="en-US" sz="16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600" dirty="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3,000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$132.05 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$124.60 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$133.00 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$141.93 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$151.41 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$161.46 </a:t>
                      </a: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555700635"/>
                  </a:ext>
                </a:extLst>
              </a:tr>
              <a:tr h="458730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buNone/>
                      </a:pPr>
                      <a:r>
                        <a:rPr lang="en-US" sz="1600" dirty="0">
                          <a:effectLst/>
                          <a:latin typeface="Aptos" panose="020B0004020202020204" pitchFamily="34" charset="0"/>
                        </a:rPr>
                        <a:t>Landscape Recycled</a:t>
                      </a:r>
                      <a:endParaRPr lang="en-US" sz="16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600"/>
                        </a:spcBef>
                        <a:buNone/>
                      </a:pPr>
                      <a:r>
                        <a:rPr lang="en-US" sz="1600" dirty="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6,000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$173.15 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$181.90 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$190.30 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$198.93 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$207.81 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$217.56 </a:t>
                      </a: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322275608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9A4FF31A-F361-7A36-93B1-3DC1CA99C408}"/>
              </a:ext>
            </a:extLst>
          </p:cNvPr>
          <p:cNvSpPr txBox="1"/>
          <p:nvPr/>
        </p:nvSpPr>
        <p:spPr>
          <a:xfrm>
            <a:off x="830037" y="5098247"/>
            <a:ext cx="103307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Aptos" panose="020B0004020202020204" pitchFamily="34" charset="0"/>
              </a:rPr>
              <a:t>Note: Monthly bills are based on a 5/8-inch meter (most common meter size) and median monthly water use for each customer class. Multi-family residential bills are based on 5 dwelling units (average # of dwelling units per multi-family connection).</a:t>
            </a:r>
          </a:p>
        </p:txBody>
      </p:sp>
    </p:spTree>
    <p:extLst>
      <p:ext uri="{BB962C8B-B14F-4D97-AF65-F5344CB8AC3E}">
        <p14:creationId xmlns:p14="http://schemas.microsoft.com/office/powerpoint/2010/main" val="125949272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590EF6-0D70-4280-2025-652A75EBF6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4D732A5E-47C0-8B26-E880-1DD51EAF14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 &amp; Next Steps</a:t>
            </a:r>
          </a:p>
        </p:txBody>
      </p:sp>
    </p:spTree>
    <p:extLst>
      <p:ext uri="{BB962C8B-B14F-4D97-AF65-F5344CB8AC3E}">
        <p14:creationId xmlns:p14="http://schemas.microsoft.com/office/powerpoint/2010/main" val="262676067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9BDB33-7CA2-4089-83FD-642F964101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D90F30-E57E-7B1E-BBEE-BEA7E484A2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Next Steps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5EFCFE9-0EC9-7C9C-67CE-B0FC6E081F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TODAY</a:t>
            </a:r>
            <a:r>
              <a:rPr lang="en-US" dirty="0"/>
              <a:t>: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b="1" dirty="0"/>
              <a:t>Receive &amp; file rate study report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b="1" dirty="0"/>
              <a:t>Determine whether to authorize staff to develop and mail out public hearing notices</a:t>
            </a:r>
          </a:p>
          <a:p>
            <a:r>
              <a:rPr lang="en-US" dirty="0"/>
              <a:t>July 10, 2026: Deadline to mail out public hearing notices to all customers</a:t>
            </a:r>
          </a:p>
          <a:p>
            <a:r>
              <a:rPr lang="en-US" dirty="0"/>
              <a:t>Sep. 10, 2026: Proposition 218 Public Hearing (special Board Meeting)</a:t>
            </a:r>
          </a:p>
          <a:p>
            <a:r>
              <a:rPr lang="en-US" dirty="0"/>
              <a:t>Jan. 1, 2027: New rates effective 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7B1900-FB55-E0ED-F02A-53CDC20F0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3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9A1070B-E53E-4F23-90CF-57ED1B7E60C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24C2EB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pPr marL="0" marR="0" lvl="0" indent="0" algn="r" defTabSz="91433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24C2EB"/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6028379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0B6FD9-2F45-4C39-AD93-F6F892DEC7CC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9169400" y="1858963"/>
            <a:ext cx="3022600" cy="250190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1" dirty="0">
                <a:latin typeface="Aptos" panose="020B0004020202020204" pitchFamily="34" charset="0"/>
              </a:rPr>
              <a:t>Sanjay Gaur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Aptos" panose="020B0004020202020204" pitchFamily="34" charset="0"/>
                <a:ea typeface="Calibri"/>
                <a:cs typeface="Calibri"/>
              </a:rPr>
              <a:t>Founder / President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Aptos" panose="020B00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sgaur@water-economics.com</a:t>
            </a:r>
            <a:endParaRPr lang="en-US" sz="1400" dirty="0">
              <a:latin typeface="Aptos" panose="020B00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400" dirty="0">
              <a:latin typeface="Aptos" panose="020B00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400" dirty="0">
              <a:latin typeface="Aptos" panose="020B00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0DAF0B-ADEC-40EC-AD83-F61666D6AE72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642725" y="6108700"/>
            <a:ext cx="549275" cy="547688"/>
          </a:xfrm>
          <a:prstGeom prst="ellipse">
            <a:avLst/>
          </a:prstGeom>
          <a:solidFill>
            <a:srgbClr val="7F7F7F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spcAft>
                <a:spcPts val="600"/>
              </a:spcAft>
            </a:pPr>
            <a:fld id="{F9A1070B-E53E-4F23-90CF-57ED1B7E60C0}" type="slidenum">
              <a:rPr lang="en-US" sz="1500">
                <a:solidFill>
                  <a:srgbClr val="FFFFFF"/>
                </a:solidFill>
              </a:rPr>
              <a:pPr algn="ctr" defTabSz="914400">
                <a:spcAft>
                  <a:spcPts val="600"/>
                </a:spcAft>
              </a:pPr>
              <a:t>29</a:t>
            </a:fld>
            <a:endParaRPr lang="en-US" sz="15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290299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A7CFF7-0CB1-7087-913E-D23020838D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Rate Study Goal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8B6269-71CD-9228-7E47-B3011EAAA0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Currently adopted five-year rate schedule: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Spans FY 2022 - FY 2026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The final year of adopted rate increases went into effect Jan. 2026</a:t>
            </a:r>
          </a:p>
          <a:p>
            <a:r>
              <a:rPr lang="en-US" dirty="0"/>
              <a:t>2026 Water Rate Study: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Goal: Develop a proposed five-year rate schedule for FY 2027 - FY 2031 that: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dirty="0"/>
              <a:t>Meets legal requirements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dirty="0"/>
              <a:t>Meets the District’s funding needs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dirty="0"/>
              <a:t>Is consistent with industry standards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8EAC5D-195C-6515-3D21-E744EC9CF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1070B-E53E-4F23-90CF-57ED1B7E60C0}" type="slidenum">
              <a:rPr lang="en-US" smtClean="0"/>
              <a:pPr/>
              <a:t>3</a:t>
            </a:fld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620186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64BD13-D6F0-60DA-BB31-5874F02991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FF942D80-AA13-58B3-CAED-ADDC6C199D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Back-up Slides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201639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E75427-B48B-FDF8-83E1-0C76C63897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2F902F-8C1E-9436-F0D6-37BFDAD3A6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Key Financial Plan Assumptions: Water Demand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39C8FF09-5050-620A-3A18-41CF277E63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3810" y="1072738"/>
            <a:ext cx="11888190" cy="4875625"/>
          </a:xfrm>
        </p:spPr>
        <p:txBody>
          <a:bodyPr>
            <a:normAutofit/>
          </a:bodyPr>
          <a:lstStyle/>
          <a:p>
            <a:r>
              <a:rPr lang="en-US" sz="2800" dirty="0"/>
              <a:t>FY 2026 projected water demand set equal to 5-year historical average</a:t>
            </a:r>
          </a:p>
          <a:p>
            <a:r>
              <a:rPr lang="en-US" dirty="0"/>
              <a:t>Projected increases in FY 2027-FY 2031 due to new development*</a:t>
            </a:r>
            <a:endParaRPr lang="en-US" sz="2800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851F89-EB14-ABAA-8E0D-556F8530F8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1070B-E53E-4F23-90CF-57ED1B7E60C0}" type="slidenum">
              <a:rPr lang="en-US" smtClean="0"/>
              <a:pPr/>
              <a:t>31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33D71AF-0A8E-FC11-B0C6-C441BE7B5296}"/>
              </a:ext>
            </a:extLst>
          </p:cNvPr>
          <p:cNvSpPr txBox="1"/>
          <p:nvPr/>
        </p:nvSpPr>
        <p:spPr>
          <a:xfrm>
            <a:off x="901247" y="5729164"/>
            <a:ext cx="105122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>
                <a:latin typeface="Aptos" panose="020B0004020202020204" pitchFamily="34" charset="0"/>
              </a:rPr>
              <a:t>*Conservatively assuming 12 new connections per year on average based on planned construction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A6E6505-D014-EB84-85C3-DC53A03B12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1247" y="2061447"/>
            <a:ext cx="10391864" cy="3667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365753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F448FC-816F-2571-6E69-1EBDB92054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ABFEE8-6682-7CF2-657C-4DB9009410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Key Financial Plan Assumptions: CIP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D0CF4330-C903-FA20-8ECA-9BC460BF2D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3809" y="1072738"/>
            <a:ext cx="11573865" cy="4875625"/>
          </a:xfrm>
        </p:spPr>
        <p:txBody>
          <a:bodyPr>
            <a:normAutofit/>
          </a:bodyPr>
          <a:lstStyle/>
          <a:p>
            <a:r>
              <a:rPr lang="en-US" sz="2000" dirty="0"/>
              <a:t>Project costs in </a:t>
            </a:r>
            <a:r>
              <a:rPr lang="en-US" sz="2000" b="1" i="1" dirty="0">
                <a:solidFill>
                  <a:srgbClr val="C00000"/>
                </a:solidFill>
              </a:rPr>
              <a:t>red </a:t>
            </a:r>
            <a:r>
              <a:rPr lang="en-US" sz="2000" dirty="0"/>
              <a:t>are assumed to be debt financed</a:t>
            </a:r>
          </a:p>
          <a:p>
            <a:r>
              <a:rPr lang="en-US" sz="2000" dirty="0"/>
              <a:t>All other project costs are “levelized” on an annual basis and assumed to be cash funded by rates/reserves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0F0C3F-38A5-4337-AF1E-49816A222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1070B-E53E-4F23-90CF-57ED1B7E60C0}" type="slidenum">
              <a:rPr lang="en-US" smtClean="0"/>
              <a:pPr/>
              <a:t>32</a:t>
            </a:fld>
            <a:endParaRPr lang="en-US" dirty="0">
              <a:solidFill>
                <a:schemeClr val="tx2"/>
              </a:solidFill>
            </a:endParaRP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272A4CCE-46DC-D848-2B0D-DEA922955C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968912"/>
              </p:ext>
            </p:extLst>
          </p:nvPr>
        </p:nvGraphicFramePr>
        <p:xfrm>
          <a:off x="1079499" y="2238693"/>
          <a:ext cx="10033003" cy="265811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264395">
                  <a:extLst>
                    <a:ext uri="{9D8B030D-6E8A-4147-A177-3AD203B41FA5}">
                      <a16:colId xmlns:a16="http://schemas.microsoft.com/office/drawing/2014/main" val="2309734882"/>
                    </a:ext>
                  </a:extLst>
                </a:gridCol>
                <a:gridCol w="949325">
                  <a:extLst>
                    <a:ext uri="{9D8B030D-6E8A-4147-A177-3AD203B41FA5}">
                      <a16:colId xmlns:a16="http://schemas.microsoft.com/office/drawing/2014/main" val="2138130126"/>
                    </a:ext>
                  </a:extLst>
                </a:gridCol>
                <a:gridCol w="949325">
                  <a:extLst>
                    <a:ext uri="{9D8B030D-6E8A-4147-A177-3AD203B41FA5}">
                      <a16:colId xmlns:a16="http://schemas.microsoft.com/office/drawing/2014/main" val="1007440816"/>
                    </a:ext>
                  </a:extLst>
                </a:gridCol>
                <a:gridCol w="949325">
                  <a:extLst>
                    <a:ext uri="{9D8B030D-6E8A-4147-A177-3AD203B41FA5}">
                      <a16:colId xmlns:a16="http://schemas.microsoft.com/office/drawing/2014/main" val="1529493552"/>
                    </a:ext>
                  </a:extLst>
                </a:gridCol>
                <a:gridCol w="949325">
                  <a:extLst>
                    <a:ext uri="{9D8B030D-6E8A-4147-A177-3AD203B41FA5}">
                      <a16:colId xmlns:a16="http://schemas.microsoft.com/office/drawing/2014/main" val="939538981"/>
                    </a:ext>
                  </a:extLst>
                </a:gridCol>
                <a:gridCol w="949325">
                  <a:extLst>
                    <a:ext uri="{9D8B030D-6E8A-4147-A177-3AD203B41FA5}">
                      <a16:colId xmlns:a16="http://schemas.microsoft.com/office/drawing/2014/main" val="2900344207"/>
                    </a:ext>
                  </a:extLst>
                </a:gridCol>
                <a:gridCol w="949325">
                  <a:extLst>
                    <a:ext uri="{9D8B030D-6E8A-4147-A177-3AD203B41FA5}">
                      <a16:colId xmlns:a16="http://schemas.microsoft.com/office/drawing/2014/main" val="124567101"/>
                    </a:ext>
                  </a:extLst>
                </a:gridCol>
                <a:gridCol w="1072658">
                  <a:extLst>
                    <a:ext uri="{9D8B030D-6E8A-4147-A177-3AD203B41FA5}">
                      <a16:colId xmlns:a16="http://schemas.microsoft.com/office/drawing/2014/main" val="821494175"/>
                    </a:ext>
                  </a:extLst>
                </a:gridCol>
              </a:tblGrid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u="none" strike="noStrike" dirty="0">
                          <a:effectLst/>
                          <a:latin typeface="Aptos" panose="020B0004020202020204" pitchFamily="34" charset="0"/>
                        </a:rPr>
                        <a:t>CIP Project Costs (Current Dollars*)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300" u="none" strike="noStrike" dirty="0">
                          <a:effectLst/>
                          <a:latin typeface="Aptos" panose="020B0004020202020204" pitchFamily="34" charset="0"/>
                        </a:rPr>
                        <a:t>FY 2026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300" u="none" strike="noStrike" dirty="0">
                          <a:effectLst/>
                          <a:latin typeface="Aptos" panose="020B0004020202020204" pitchFamily="34" charset="0"/>
                        </a:rPr>
                        <a:t>FY 2027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300" u="none" strike="noStrike">
                          <a:effectLst/>
                          <a:latin typeface="Aptos" panose="020B0004020202020204" pitchFamily="34" charset="0"/>
                        </a:rPr>
                        <a:t>FY 2028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300" u="none" strike="noStrike">
                          <a:effectLst/>
                          <a:latin typeface="Aptos" panose="020B0004020202020204" pitchFamily="34" charset="0"/>
                        </a:rPr>
                        <a:t>FY 2029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300" u="none" strike="noStrike">
                          <a:effectLst/>
                          <a:latin typeface="Aptos" panose="020B0004020202020204" pitchFamily="34" charset="0"/>
                        </a:rPr>
                        <a:t>FY 2030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300" u="none" strike="noStrike" dirty="0">
                          <a:effectLst/>
                          <a:latin typeface="Aptos" panose="020B0004020202020204" pitchFamily="34" charset="0"/>
                        </a:rPr>
                        <a:t>FY 2031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300" u="none" strike="noStrike">
                          <a:effectLst/>
                          <a:latin typeface="Aptos" panose="020B0004020202020204" pitchFamily="34" charset="0"/>
                        </a:rPr>
                        <a:t>Total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6350" marB="0" anchor="ctr"/>
                </a:tc>
                <a:extLst>
                  <a:ext uri="{0D108BD9-81ED-4DB2-BD59-A6C34878D82A}">
                    <a16:rowId xmlns:a16="http://schemas.microsoft.com/office/drawing/2014/main" val="4053947592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Potable Water Fund</a:t>
                      </a:r>
                    </a:p>
                  </a:txBody>
                  <a:tcPr marL="45720" marR="45720" marT="635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635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635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300" b="0" i="0" u="none" strike="noStrike" dirty="0">
                        <a:solidFill>
                          <a:srgbClr val="C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635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300" b="0" i="0" u="none" strike="noStrike">
                        <a:solidFill>
                          <a:srgbClr val="C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635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635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635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6350" marB="0" anchor="ctr"/>
                </a:tc>
                <a:extLst>
                  <a:ext uri="{0D108BD9-81ED-4DB2-BD59-A6C34878D82A}">
                    <a16:rowId xmlns:a16="http://schemas.microsoft.com/office/drawing/2014/main" val="360892155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1" i="1" u="none" strike="noStrike" dirty="0">
                          <a:solidFill>
                            <a:srgbClr val="C00000"/>
                          </a:solidFill>
                          <a:effectLst/>
                          <a:latin typeface="Aptos" panose="020B0004020202020204" pitchFamily="34" charset="0"/>
                        </a:rPr>
                        <a:t>Bethany Tank Rehabilitation</a:t>
                      </a:r>
                    </a:p>
                  </a:txBody>
                  <a:tcPr marL="45720" marR="45720" marT="635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300" u="none" strike="noStrike" dirty="0">
                          <a:effectLst/>
                          <a:latin typeface="Aptos" panose="020B0004020202020204" pitchFamily="34" charset="0"/>
                        </a:rPr>
                        <a:t>$481,387 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635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635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300" b="1" u="none" strike="noStrike" dirty="0">
                          <a:solidFill>
                            <a:srgbClr val="C00000"/>
                          </a:solidFill>
                          <a:effectLst/>
                          <a:latin typeface="Aptos" panose="020B0004020202020204" pitchFamily="34" charset="0"/>
                        </a:rPr>
                        <a:t>$3,000,000 </a:t>
                      </a:r>
                      <a:endParaRPr lang="en-US" sz="1300" b="1" i="0" u="none" strike="noStrike" dirty="0">
                        <a:solidFill>
                          <a:srgbClr val="C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635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300" b="1" u="none" strike="noStrike" dirty="0">
                          <a:solidFill>
                            <a:srgbClr val="C00000"/>
                          </a:solidFill>
                          <a:effectLst/>
                          <a:latin typeface="Aptos" panose="020B0004020202020204" pitchFamily="34" charset="0"/>
                        </a:rPr>
                        <a:t>$3,000,000 </a:t>
                      </a:r>
                      <a:endParaRPr lang="en-US" sz="1300" b="1" i="0" u="none" strike="noStrike" dirty="0">
                        <a:solidFill>
                          <a:srgbClr val="C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635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635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635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300" b="1" u="none" strike="noStrike" dirty="0">
                          <a:effectLst/>
                          <a:latin typeface="Aptos" panose="020B0004020202020204" pitchFamily="34" charset="0"/>
                        </a:rPr>
                        <a:t>$6,481,387 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6350" marB="0" anchor="ctr"/>
                </a:tc>
                <a:extLst>
                  <a:ext uri="{0D108BD9-81ED-4DB2-BD59-A6C34878D82A}">
                    <a16:rowId xmlns:a16="http://schemas.microsoft.com/office/drawing/2014/main" val="231584282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1" i="1" u="none" strike="noStrike" dirty="0">
                          <a:solidFill>
                            <a:srgbClr val="C00000"/>
                          </a:solidFill>
                          <a:effectLst/>
                          <a:latin typeface="Aptos" panose="020B0004020202020204" pitchFamily="34" charset="0"/>
                        </a:rPr>
                        <a:t>Mt. Roberta Tank Replacement</a:t>
                      </a:r>
                    </a:p>
                  </a:txBody>
                  <a:tcPr marL="45720" marR="45720" marT="635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635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635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300" u="none" strike="noStrike" dirty="0">
                          <a:effectLst/>
                          <a:latin typeface="Aptos" panose="020B0004020202020204" pitchFamily="34" charset="0"/>
                        </a:rPr>
                        <a:t>$100,000 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635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300" b="1" u="none" strike="noStrike" dirty="0">
                          <a:solidFill>
                            <a:srgbClr val="C00000"/>
                          </a:solidFill>
                          <a:effectLst/>
                          <a:latin typeface="Aptos" panose="020B0004020202020204" pitchFamily="34" charset="0"/>
                        </a:rPr>
                        <a:t>$1,000,000 </a:t>
                      </a:r>
                      <a:endParaRPr lang="en-US" sz="1300" b="1" i="0" u="none" strike="noStrike" dirty="0">
                        <a:solidFill>
                          <a:srgbClr val="C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635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635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635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300" b="1" u="none" strike="noStrike">
                          <a:effectLst/>
                          <a:latin typeface="Aptos" panose="020B0004020202020204" pitchFamily="34" charset="0"/>
                        </a:rPr>
                        <a:t>$1,100,000 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6350" marB="0" anchor="ctr"/>
                </a:tc>
                <a:extLst>
                  <a:ext uri="{0D108BD9-81ED-4DB2-BD59-A6C34878D82A}">
                    <a16:rowId xmlns:a16="http://schemas.microsoft.com/office/drawing/2014/main" val="797862430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1" i="1" u="none" strike="noStrike" dirty="0">
                          <a:solidFill>
                            <a:srgbClr val="C00000"/>
                          </a:solidFill>
                          <a:effectLst/>
                          <a:latin typeface="Aptos" panose="020B0004020202020204" pitchFamily="34" charset="0"/>
                        </a:rPr>
                        <a:t>Villa Fontenay Tank Replacement</a:t>
                      </a:r>
                    </a:p>
                  </a:txBody>
                  <a:tcPr marL="45720" marR="45720" marT="635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635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635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300" u="none" strike="noStrike">
                          <a:effectLst/>
                          <a:latin typeface="Aptos" panose="020B0004020202020204" pitchFamily="34" charset="0"/>
                        </a:rPr>
                        <a:t>$100,000 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635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300" b="1" u="none" strike="noStrike" dirty="0">
                          <a:solidFill>
                            <a:srgbClr val="C00000"/>
                          </a:solidFill>
                          <a:effectLst/>
                          <a:latin typeface="Aptos" panose="020B0004020202020204" pitchFamily="34" charset="0"/>
                        </a:rPr>
                        <a:t>$1,000,000 </a:t>
                      </a:r>
                      <a:endParaRPr lang="en-US" sz="1300" b="1" i="0" u="none" strike="noStrike" dirty="0">
                        <a:solidFill>
                          <a:srgbClr val="C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635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635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635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300" b="1" u="none" strike="noStrike" dirty="0">
                          <a:effectLst/>
                          <a:latin typeface="Aptos" panose="020B0004020202020204" pitchFamily="34" charset="0"/>
                        </a:rPr>
                        <a:t>$1,100,000 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6350" marB="0" anchor="ctr"/>
                </a:tc>
                <a:extLst>
                  <a:ext uri="{0D108BD9-81ED-4DB2-BD59-A6C34878D82A}">
                    <a16:rowId xmlns:a16="http://schemas.microsoft.com/office/drawing/2014/main" val="2937788118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u="none" strike="noStrike" dirty="0">
                          <a:effectLst/>
                          <a:latin typeface="Aptos" panose="020B0004020202020204" pitchFamily="34" charset="0"/>
                        </a:rPr>
                        <a:t>All Other Potable CIP Projects (Levelized)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635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300" u="none" strike="noStrike" dirty="0">
                          <a:effectLst/>
                          <a:latin typeface="Aptos" panose="020B0004020202020204" pitchFamily="34" charset="0"/>
                        </a:rPr>
                        <a:t>$3,633,669 </a:t>
                      </a:r>
                    </a:p>
                  </a:txBody>
                  <a:tcPr marL="45720" marR="45720" marT="635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$3,633,669 </a:t>
                      </a: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635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$3,633,669 </a:t>
                      </a: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635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$3,633,669 </a:t>
                      </a: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635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$3,633,669 </a:t>
                      </a:r>
                    </a:p>
                  </a:txBody>
                  <a:tcPr marL="45720" marR="45720" marT="635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$3,633,669 </a:t>
                      </a:r>
                    </a:p>
                  </a:txBody>
                  <a:tcPr marL="45720" marR="45720" marT="635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$21,802,013 </a:t>
                      </a: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889217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1" u="none" strike="noStrike" dirty="0">
                          <a:effectLst/>
                          <a:latin typeface="Aptos" panose="020B0004020202020204" pitchFamily="34" charset="0"/>
                        </a:rPr>
                        <a:t>Subtotal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$4,115,055 </a:t>
                      </a: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$3,633,669 </a:t>
                      </a: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$6,833,669 </a:t>
                      </a: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$8,633,669 </a:t>
                      </a: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$3,633,669 </a:t>
                      </a: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$3,633,669 </a:t>
                      </a: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$30,483,400 </a:t>
                      </a: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051651073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635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635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635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635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635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635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635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6350" marB="0" anchor="ctr"/>
                </a:tc>
                <a:extLst>
                  <a:ext uri="{0D108BD9-81ED-4DB2-BD59-A6C34878D82A}">
                    <a16:rowId xmlns:a16="http://schemas.microsoft.com/office/drawing/2014/main" val="4293081496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Recycled Water Fund</a:t>
                      </a:r>
                    </a:p>
                  </a:txBody>
                  <a:tcPr marL="45720" marR="45720" marT="635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635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635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635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635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635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635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6350" marB="0" anchor="ctr"/>
                </a:tc>
                <a:extLst>
                  <a:ext uri="{0D108BD9-81ED-4DB2-BD59-A6C34878D82A}">
                    <a16:rowId xmlns:a16="http://schemas.microsoft.com/office/drawing/2014/main" val="3636803294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u="none" strike="noStrike" dirty="0">
                          <a:effectLst/>
                          <a:latin typeface="Aptos" panose="020B0004020202020204" pitchFamily="34" charset="0"/>
                        </a:rPr>
                        <a:t>All Recycled Water CIP Projects (Levelized)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635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300" u="none" strike="noStrike">
                          <a:effectLst/>
                          <a:latin typeface="Aptos" panose="020B0004020202020204" pitchFamily="34" charset="0"/>
                        </a:rPr>
                        <a:t>$107,500 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635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300" u="none" strike="noStrike">
                          <a:effectLst/>
                          <a:latin typeface="Aptos" panose="020B0004020202020204" pitchFamily="34" charset="0"/>
                        </a:rPr>
                        <a:t>$107,500 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635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300" u="none" strike="noStrike">
                          <a:effectLst/>
                          <a:latin typeface="Aptos" panose="020B0004020202020204" pitchFamily="34" charset="0"/>
                        </a:rPr>
                        <a:t>$107,500 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635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300" u="none" strike="noStrike">
                          <a:effectLst/>
                          <a:latin typeface="Aptos" panose="020B0004020202020204" pitchFamily="34" charset="0"/>
                        </a:rPr>
                        <a:t>$107,500 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635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300" u="none" strike="noStrike">
                          <a:effectLst/>
                          <a:latin typeface="Aptos" panose="020B0004020202020204" pitchFamily="34" charset="0"/>
                        </a:rPr>
                        <a:t>$107,500 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635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300" u="none" strike="noStrike" dirty="0">
                          <a:effectLst/>
                          <a:latin typeface="Aptos" panose="020B0004020202020204" pitchFamily="34" charset="0"/>
                        </a:rPr>
                        <a:t>$107,500 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635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300" b="1" u="none" strike="noStrike" dirty="0">
                          <a:effectLst/>
                          <a:latin typeface="Aptos" panose="020B0004020202020204" pitchFamily="34" charset="0"/>
                        </a:rPr>
                        <a:t>$645,000 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635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5332246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1" u="none" strike="noStrike" dirty="0">
                          <a:effectLst/>
                          <a:latin typeface="Aptos" panose="020B0004020202020204" pitchFamily="34" charset="0"/>
                        </a:rPr>
                        <a:t>Subtotal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300" b="1" u="none" strike="noStrike" dirty="0">
                          <a:effectLst/>
                          <a:latin typeface="Aptos" panose="020B0004020202020204" pitchFamily="34" charset="0"/>
                        </a:rPr>
                        <a:t>$107,500 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300" b="1" u="none" strike="noStrike" dirty="0">
                          <a:effectLst/>
                          <a:latin typeface="Aptos" panose="020B0004020202020204" pitchFamily="34" charset="0"/>
                        </a:rPr>
                        <a:t>$107,500 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300" b="1" u="none" strike="noStrike">
                          <a:effectLst/>
                          <a:latin typeface="Aptos" panose="020B0004020202020204" pitchFamily="34" charset="0"/>
                        </a:rPr>
                        <a:t>$107,500 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300" b="1" u="none" strike="noStrike" dirty="0">
                          <a:effectLst/>
                          <a:latin typeface="Aptos" panose="020B0004020202020204" pitchFamily="34" charset="0"/>
                        </a:rPr>
                        <a:t>$107,500 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300" b="1" u="none" strike="noStrike" dirty="0">
                          <a:effectLst/>
                          <a:latin typeface="Aptos" panose="020B0004020202020204" pitchFamily="34" charset="0"/>
                        </a:rPr>
                        <a:t>$107,500 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300" b="1" u="none" strike="noStrike" dirty="0">
                          <a:effectLst/>
                          <a:latin typeface="Aptos" panose="020B0004020202020204" pitchFamily="34" charset="0"/>
                        </a:rPr>
                        <a:t>$107,500 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300" b="1" u="none" strike="noStrike" dirty="0">
                          <a:effectLst/>
                          <a:latin typeface="Aptos" panose="020B0004020202020204" pitchFamily="34" charset="0"/>
                        </a:rPr>
                        <a:t>$645,000 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24078908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635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635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635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635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635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635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635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635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0429119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1" u="none" strike="noStrike" dirty="0">
                          <a:effectLst/>
                          <a:latin typeface="Aptos" panose="020B0004020202020204" pitchFamily="34" charset="0"/>
                        </a:rPr>
                        <a:t>Total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$4,222,555 </a:t>
                      </a: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$3,741,169 </a:t>
                      </a: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$6,941,169 </a:t>
                      </a: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$8,741,169 </a:t>
                      </a: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$3,741,169 </a:t>
                      </a: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$3,741,169 </a:t>
                      </a: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$31,128,400 </a:t>
                      </a: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22107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AA8EE3B3-ABFD-EF55-422B-0FF066CED34B}"/>
              </a:ext>
            </a:extLst>
          </p:cNvPr>
          <p:cNvSpPr txBox="1"/>
          <p:nvPr/>
        </p:nvSpPr>
        <p:spPr>
          <a:xfrm>
            <a:off x="993774" y="5183089"/>
            <a:ext cx="105122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>
                <a:latin typeface="Aptos" panose="020B0004020202020204" pitchFamily="34" charset="0"/>
              </a:rPr>
              <a:t>*Costs shown are in current dollars and do not yet include 3% annual inflationary adjustments</a:t>
            </a:r>
          </a:p>
        </p:txBody>
      </p:sp>
    </p:spTree>
    <p:extLst>
      <p:ext uri="{BB962C8B-B14F-4D97-AF65-F5344CB8AC3E}">
        <p14:creationId xmlns:p14="http://schemas.microsoft.com/office/powerpoint/2010/main" val="33722225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199249-2DC4-DDD7-DA98-A409CC1A65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Exhaustion of Remedies </a:t>
            </a:r>
            <a:r>
              <a:rPr lang="en-US" sz="3100" i="1" dirty="0"/>
              <a:t>(Government Code Section 53759.1)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F84C6B-FD9A-9D24-D075-D3718A385E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Provides ratepayers 45 days to review proposed rate increases &amp; submit a written objection that specifies grounds for alleged noncompliance</a:t>
            </a:r>
          </a:p>
          <a:p>
            <a:r>
              <a:rPr lang="en-US" dirty="0"/>
              <a:t>Agency must respond to and consider any written objections</a:t>
            </a:r>
          </a:p>
          <a:p>
            <a:r>
              <a:rPr lang="en-US" dirty="0"/>
              <a:t>A legal challenge to the proposed rates is prohibited unless that party submitted a written objection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8CA9C5-3BB6-8160-DA96-813231528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1070B-E53E-4F23-90CF-57ED1B7E60C0}" type="slidenum">
              <a:rPr lang="en-US" smtClean="0"/>
              <a:pPr/>
              <a:t>33</a:t>
            </a:fld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13175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FC3C8C-AE33-AD9F-ADDA-7A123090AE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42AB5C-5939-A422-754E-97E450B307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Rate Study Schedule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2A54C10-C60C-DB8B-AFC2-0CD8768462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Prior Board Meetings: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Nov. 13, 2025: Initial policy discussion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Mar. 12, 2026: Preliminary rate options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April 15, 2026: Revised rate options</a:t>
            </a:r>
          </a:p>
          <a:p>
            <a:r>
              <a:rPr lang="en-US" b="1" i="1" dirty="0"/>
              <a:t>TODAY</a:t>
            </a:r>
            <a:r>
              <a:rPr lang="en-US" b="1" dirty="0"/>
              <a:t>: Board to receive &amp; file rate study report</a:t>
            </a:r>
          </a:p>
          <a:p>
            <a:r>
              <a:rPr lang="en-US" dirty="0"/>
              <a:t>July 10, 2026: Deadline to mail out public hearing notices to all customers</a:t>
            </a:r>
          </a:p>
          <a:p>
            <a:r>
              <a:rPr lang="en-US" dirty="0"/>
              <a:t>Sep. 10, 2026: Proposition 218 Public Hearing (special Board Meeting)</a:t>
            </a:r>
          </a:p>
          <a:p>
            <a:r>
              <a:rPr lang="en-US" dirty="0"/>
              <a:t>Jan. 1, 2027: New rates effective 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81D94D-779E-1FC9-9407-DD5C8C7CB1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3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9A1070B-E53E-4F23-90CF-57ED1B7E60C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24C2EB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pPr marL="0" marR="0" lvl="0" indent="0" algn="r" defTabSz="91433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24C2EB"/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599177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D76599-4EA6-E83D-CE40-46A1C2592E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Rate Study Overview</a:t>
            </a:r>
          </a:p>
        </p:txBody>
      </p:sp>
    </p:spTree>
    <p:extLst>
      <p:ext uri="{BB962C8B-B14F-4D97-AF65-F5344CB8AC3E}">
        <p14:creationId xmlns:p14="http://schemas.microsoft.com/office/powerpoint/2010/main" val="40336971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A43833-6525-8919-8456-777A37C3F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Proposition 218 </a:t>
            </a:r>
            <a:r>
              <a:rPr lang="en-US" sz="2200" dirty="0"/>
              <a:t>(Article XIIIC and XIIID of California Constitution)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FE55B9-36EB-DABF-8667-E9B93683A7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3810" y="1072738"/>
            <a:ext cx="11605058" cy="4875625"/>
          </a:xfrm>
        </p:spPr>
        <p:txBody>
          <a:bodyPr/>
          <a:lstStyle/>
          <a:p>
            <a:r>
              <a:rPr lang="en-US" dirty="0"/>
              <a:t>Applies to Property-related Fees for Service</a:t>
            </a:r>
          </a:p>
          <a:p>
            <a:r>
              <a:rPr lang="en-US" dirty="0"/>
              <a:t>Rate Implications: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dirty="0"/>
              <a:t>Rates must be proportional to and may not exceed the cost of providing service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dirty="0"/>
              <a:t>One customer class (residential, commercial, etc.) may not subsidize another customer class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dirty="0"/>
              <a:t>Retail agencies typically conduct a “cost-of-service analysis” at least once every 5 years to </a:t>
            </a:r>
            <a:br>
              <a:rPr lang="en-US" sz="2000" dirty="0"/>
            </a:br>
            <a:r>
              <a:rPr lang="en-US" sz="2000" dirty="0"/>
              <a:t>ensure a sufficient nexus between rates and costs</a:t>
            </a:r>
          </a:p>
          <a:p>
            <a:r>
              <a:rPr lang="en-US" dirty="0"/>
              <a:t>Procedural Requirements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67838A-EF18-06A8-0718-D057044C2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1070B-E53E-4F23-90CF-57ED1B7E60C0}" type="slidenum">
              <a:rPr lang="en-US" smtClean="0"/>
              <a:pPr/>
              <a:t>6</a:t>
            </a:fld>
            <a:endParaRPr lang="en-US" dirty="0">
              <a:solidFill>
                <a:schemeClr val="tx2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6929878-6118-7C5D-F956-4F12954F861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823" y="4133926"/>
            <a:ext cx="8358828" cy="920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33714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41D54AB-EFE5-2728-EB49-C884C30119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Rate Study Process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9A4EEAF5-DF8A-AAED-991E-83916CE1B68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2383320"/>
              </p:ext>
            </p:extLst>
          </p:nvPr>
        </p:nvGraphicFramePr>
        <p:xfrm>
          <a:off x="242094" y="1073151"/>
          <a:ext cx="11707812" cy="20470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830251-6DE4-59DF-E8F1-D13583FD47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1070B-E53E-4F23-90CF-57ED1B7E60C0}" type="slidenum">
              <a:rPr lang="en-US" smtClean="0"/>
              <a:pPr/>
              <a:t>7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90B09EE-3184-E8ED-1B6E-FAC3F3A2B414}"/>
              </a:ext>
            </a:extLst>
          </p:cNvPr>
          <p:cNvSpPr txBox="1"/>
          <p:nvPr/>
        </p:nvSpPr>
        <p:spPr>
          <a:xfrm>
            <a:off x="268098" y="2991865"/>
            <a:ext cx="2132296" cy="2207847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>
            <a:noAutofit/>
          </a:bodyPr>
          <a:lstStyle/>
          <a:p>
            <a:pPr algn="ctr"/>
            <a:r>
              <a:rPr lang="en-US" sz="1500" dirty="0">
                <a:solidFill>
                  <a:schemeClr val="tx1"/>
                </a:solidFill>
                <a:latin typeface="Aptos"/>
                <a:ea typeface="Calibri"/>
                <a:cs typeface="Calibri"/>
              </a:rPr>
              <a:t>Identify Key Policy Objectives (Revenue Stability, Customer Affordability, etc.)</a:t>
            </a:r>
          </a:p>
          <a:p>
            <a:pPr algn="ctr"/>
            <a:endParaRPr lang="en-US" sz="1500" dirty="0">
              <a:latin typeface="Aptos"/>
              <a:ea typeface="Calibri"/>
              <a:cs typeface="Calibri"/>
            </a:endParaRPr>
          </a:p>
          <a:p>
            <a:pPr algn="ctr"/>
            <a:endParaRPr lang="en-US" sz="1500" dirty="0">
              <a:solidFill>
                <a:schemeClr val="tx1"/>
              </a:solidFill>
              <a:latin typeface="Aptos"/>
              <a:ea typeface="Calibri"/>
              <a:cs typeface="Calibri"/>
            </a:endParaRPr>
          </a:p>
          <a:p>
            <a:pPr algn="ctr"/>
            <a:endParaRPr lang="en-US" sz="1500" dirty="0">
              <a:solidFill>
                <a:schemeClr val="tx1"/>
              </a:solidFill>
              <a:latin typeface="Aptos"/>
              <a:ea typeface="Calibri"/>
              <a:cs typeface="Calibri"/>
            </a:endParaRPr>
          </a:p>
          <a:p>
            <a:pPr algn="ctr"/>
            <a:r>
              <a:rPr lang="en-US" sz="1500" b="1" dirty="0">
                <a:latin typeface="Aptos"/>
                <a:ea typeface="Calibri"/>
                <a:cs typeface="Calibri"/>
              </a:rPr>
              <a:t>What are our priorities and values?</a:t>
            </a:r>
            <a:endParaRPr lang="en-US" sz="1500" b="1" dirty="0">
              <a:solidFill>
                <a:schemeClr val="tx1"/>
              </a:solidFill>
              <a:latin typeface="Aptos"/>
              <a:ea typeface="Calibri"/>
              <a:cs typeface="Calibri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35BE136-3D4C-F168-E660-45F417855138}"/>
              </a:ext>
            </a:extLst>
          </p:cNvPr>
          <p:cNvSpPr txBox="1"/>
          <p:nvPr/>
        </p:nvSpPr>
        <p:spPr>
          <a:xfrm>
            <a:off x="2647993" y="2999110"/>
            <a:ext cx="2132296" cy="2200602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txBody>
          <a:bodyPr wrap="square">
            <a:noAutofit/>
          </a:bodyPr>
          <a:lstStyle/>
          <a:p>
            <a:pPr algn="ctr"/>
            <a:r>
              <a:rPr lang="en-US" sz="1500" dirty="0">
                <a:solidFill>
                  <a:schemeClr val="tx1"/>
                </a:solidFill>
                <a:latin typeface="Aptos"/>
                <a:ea typeface="Calibri"/>
                <a:cs typeface="Calibri"/>
              </a:rPr>
              <a:t>Develop Multi-year Cash Flow Projections to Determine </a:t>
            </a:r>
            <a:br>
              <a:rPr lang="en-US" sz="1500" dirty="0">
                <a:solidFill>
                  <a:schemeClr val="tx1"/>
                </a:solidFill>
                <a:latin typeface="Aptos"/>
                <a:ea typeface="Calibri"/>
                <a:cs typeface="Calibri"/>
              </a:rPr>
            </a:br>
            <a:r>
              <a:rPr lang="en-US" sz="1500" dirty="0">
                <a:solidFill>
                  <a:schemeClr val="tx1"/>
                </a:solidFill>
                <a:latin typeface="Aptos"/>
                <a:ea typeface="Calibri"/>
                <a:cs typeface="Calibri"/>
              </a:rPr>
              <a:t>Annual Rate Revenue Requirement</a:t>
            </a:r>
          </a:p>
          <a:p>
            <a:pPr algn="ctr"/>
            <a:endParaRPr lang="en-US" sz="1600" dirty="0"/>
          </a:p>
          <a:p>
            <a:pPr algn="ctr"/>
            <a:endParaRPr lang="en-US" sz="1600" dirty="0"/>
          </a:p>
          <a:p>
            <a:pPr algn="ctr"/>
            <a:r>
              <a:rPr lang="en-US" sz="1600" b="1" dirty="0"/>
              <a:t>How much revenue </a:t>
            </a:r>
            <a:br>
              <a:rPr lang="en-US" sz="1600" b="1" dirty="0"/>
            </a:br>
            <a:r>
              <a:rPr lang="en-US" sz="1600" b="1" dirty="0"/>
              <a:t>do we need?</a:t>
            </a:r>
            <a:endParaRPr lang="en-US" sz="400" b="1" dirty="0"/>
          </a:p>
          <a:p>
            <a:pPr algn="ctr"/>
            <a:endParaRPr lang="en-US" sz="1500" dirty="0">
              <a:solidFill>
                <a:schemeClr val="tx1"/>
              </a:solidFill>
              <a:latin typeface="Aptos"/>
              <a:ea typeface="Calibri"/>
              <a:cs typeface="Calibri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D071C92-1877-597E-6E8F-147D31F6972D}"/>
              </a:ext>
            </a:extLst>
          </p:cNvPr>
          <p:cNvSpPr txBox="1"/>
          <p:nvPr/>
        </p:nvSpPr>
        <p:spPr>
          <a:xfrm>
            <a:off x="5027888" y="2991865"/>
            <a:ext cx="2132296" cy="2200602"/>
          </a:xfrm>
          <a:prstGeom prst="rect">
            <a:avLst/>
          </a:prstGeom>
          <a:noFill/>
          <a:ln>
            <a:solidFill>
              <a:schemeClr val="accent4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1500" dirty="0">
                <a:solidFill>
                  <a:schemeClr val="tx1"/>
                </a:solidFill>
                <a:latin typeface="Aptos"/>
                <a:ea typeface="Calibri"/>
                <a:cs typeface="Calibri"/>
              </a:rPr>
              <a:t>Allocate the Rate Revenue Requirement to Customers in Proportion to Use of and Burden on the Water System</a:t>
            </a:r>
          </a:p>
          <a:p>
            <a:pPr algn="ctr"/>
            <a:endParaRPr lang="en-US" sz="1500" dirty="0">
              <a:latin typeface="Aptos"/>
              <a:ea typeface="Calibri"/>
              <a:cs typeface="Calibri"/>
            </a:endParaRPr>
          </a:p>
          <a:p>
            <a:pPr algn="ctr"/>
            <a:r>
              <a:rPr lang="en-US" sz="1600" b="1" dirty="0"/>
              <a:t>Who should </a:t>
            </a:r>
            <a:br>
              <a:rPr lang="en-US" sz="1600" b="1" dirty="0"/>
            </a:br>
            <a:r>
              <a:rPr lang="en-US" sz="1600" b="1" dirty="0"/>
              <a:t>pay for what?</a:t>
            </a:r>
            <a:endParaRPr lang="en-US" sz="400" b="1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024C9CA-CAB2-6263-BE71-577F68628F34}"/>
              </a:ext>
            </a:extLst>
          </p:cNvPr>
          <p:cNvSpPr txBox="1"/>
          <p:nvPr/>
        </p:nvSpPr>
        <p:spPr>
          <a:xfrm>
            <a:off x="7407783" y="2991864"/>
            <a:ext cx="2132296" cy="2207847"/>
          </a:xfrm>
          <a:prstGeom prst="rect">
            <a:avLst/>
          </a:prstGeom>
          <a:noFill/>
          <a:ln>
            <a:solidFill>
              <a:schemeClr val="accent5">
                <a:lumMod val="90000"/>
              </a:schemeClr>
            </a:solidFill>
          </a:ln>
        </p:spPr>
        <p:txBody>
          <a:bodyPr wrap="square">
            <a:noAutofit/>
          </a:bodyPr>
          <a:lstStyle/>
          <a:p>
            <a:pPr algn="ctr"/>
            <a:r>
              <a:rPr lang="en-US" sz="1500" dirty="0">
                <a:solidFill>
                  <a:schemeClr val="tx1"/>
                </a:solidFill>
                <a:latin typeface="Aptos"/>
                <a:ea typeface="Calibri"/>
                <a:cs typeface="Calibri"/>
              </a:rPr>
              <a:t>Identify Appropriate Rate Structure </a:t>
            </a:r>
            <a:br>
              <a:rPr lang="en-US" sz="1500" dirty="0">
                <a:solidFill>
                  <a:schemeClr val="tx1"/>
                </a:solidFill>
                <a:latin typeface="Aptos"/>
                <a:ea typeface="Calibri"/>
                <a:cs typeface="Calibri"/>
              </a:rPr>
            </a:br>
            <a:r>
              <a:rPr lang="en-US" sz="1500" dirty="0">
                <a:solidFill>
                  <a:schemeClr val="tx1"/>
                </a:solidFill>
                <a:latin typeface="Aptos"/>
                <a:ea typeface="Calibri"/>
                <a:cs typeface="Calibri"/>
              </a:rPr>
              <a:t>Changes and Calculate Proposed Rates</a:t>
            </a:r>
          </a:p>
          <a:p>
            <a:pPr algn="ctr"/>
            <a:endParaRPr lang="en-US" sz="1500" dirty="0">
              <a:latin typeface="Aptos"/>
              <a:ea typeface="Calibri"/>
              <a:cs typeface="Calibri"/>
            </a:endParaRPr>
          </a:p>
          <a:p>
            <a:pPr algn="ctr"/>
            <a:endParaRPr lang="en-US" sz="1500" dirty="0">
              <a:solidFill>
                <a:schemeClr val="tx1"/>
              </a:solidFill>
              <a:latin typeface="Aptos"/>
              <a:ea typeface="Calibri"/>
              <a:cs typeface="Calibri"/>
            </a:endParaRPr>
          </a:p>
          <a:p>
            <a:pPr algn="ctr"/>
            <a:r>
              <a:rPr lang="en-US" sz="1500" b="1" dirty="0">
                <a:latin typeface="Aptos"/>
                <a:ea typeface="Calibri"/>
                <a:cs typeface="Calibri"/>
              </a:rPr>
              <a:t>What are the impacts of the proposed</a:t>
            </a:r>
            <a:br>
              <a:rPr lang="en-US" sz="1500" b="1" dirty="0">
                <a:latin typeface="Aptos"/>
                <a:ea typeface="Calibri"/>
                <a:cs typeface="Calibri"/>
              </a:rPr>
            </a:br>
            <a:r>
              <a:rPr lang="en-US" sz="1500" b="1" dirty="0">
                <a:latin typeface="Aptos"/>
                <a:ea typeface="Calibri"/>
                <a:cs typeface="Calibri"/>
              </a:rPr>
              <a:t>rate structure?</a:t>
            </a:r>
            <a:endParaRPr lang="en-US" sz="1500" b="1" dirty="0">
              <a:solidFill>
                <a:schemeClr val="tx1"/>
              </a:solidFill>
              <a:latin typeface="Aptos"/>
              <a:ea typeface="Calibri"/>
              <a:cs typeface="Calibri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2B5D5A9-C5F1-474C-2740-DA197170F580}"/>
              </a:ext>
            </a:extLst>
          </p:cNvPr>
          <p:cNvSpPr txBox="1"/>
          <p:nvPr/>
        </p:nvSpPr>
        <p:spPr>
          <a:xfrm>
            <a:off x="9787678" y="2999110"/>
            <a:ext cx="2132296" cy="2207847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noAutofit/>
          </a:bodyPr>
          <a:lstStyle/>
          <a:p>
            <a:pPr algn="ctr"/>
            <a:r>
              <a:rPr lang="en-US" sz="1500" dirty="0">
                <a:solidFill>
                  <a:schemeClr val="tx1"/>
                </a:solidFill>
                <a:latin typeface="Aptos"/>
                <a:ea typeface="Calibri"/>
                <a:cs typeface="Calibri"/>
              </a:rPr>
              <a:t>Develop a </a:t>
            </a:r>
            <a:br>
              <a:rPr lang="en-US" sz="1500" dirty="0">
                <a:solidFill>
                  <a:schemeClr val="tx1"/>
                </a:solidFill>
                <a:latin typeface="Aptos"/>
                <a:ea typeface="Calibri"/>
                <a:cs typeface="Calibri"/>
              </a:rPr>
            </a:br>
            <a:r>
              <a:rPr lang="en-US" sz="1500" dirty="0">
                <a:solidFill>
                  <a:schemeClr val="tx1"/>
                </a:solidFill>
                <a:latin typeface="Aptos"/>
                <a:ea typeface="Calibri"/>
                <a:cs typeface="Calibri"/>
              </a:rPr>
              <a:t>Study Report to </a:t>
            </a:r>
            <a:br>
              <a:rPr lang="en-US" sz="1500" dirty="0">
                <a:solidFill>
                  <a:schemeClr val="tx1"/>
                </a:solidFill>
                <a:latin typeface="Aptos"/>
                <a:ea typeface="Calibri"/>
                <a:cs typeface="Calibri"/>
              </a:rPr>
            </a:br>
            <a:r>
              <a:rPr lang="en-US" sz="1500" dirty="0">
                <a:solidFill>
                  <a:schemeClr val="tx1"/>
                </a:solidFill>
                <a:latin typeface="Aptos"/>
                <a:ea typeface="Calibri"/>
                <a:cs typeface="Calibri"/>
              </a:rPr>
              <a:t>Provide Transparency and Defensibility</a:t>
            </a:r>
          </a:p>
          <a:p>
            <a:pPr algn="ctr"/>
            <a:endParaRPr lang="en-US" sz="1500" dirty="0">
              <a:latin typeface="Aptos"/>
              <a:ea typeface="Calibri"/>
              <a:cs typeface="Calibri"/>
            </a:endParaRPr>
          </a:p>
          <a:p>
            <a:pPr algn="ctr"/>
            <a:r>
              <a:rPr lang="en-US" sz="1500" b="1" dirty="0">
                <a:latin typeface="Aptos"/>
                <a:ea typeface="Calibri"/>
                <a:cs typeface="Calibri"/>
              </a:rPr>
              <a:t>Have we adequately demonstrated the proportionality </a:t>
            </a:r>
            <a:br>
              <a:rPr lang="en-US" sz="1500" b="1" dirty="0">
                <a:latin typeface="Aptos"/>
                <a:ea typeface="Calibri"/>
                <a:cs typeface="Calibri"/>
              </a:rPr>
            </a:br>
            <a:r>
              <a:rPr lang="en-US" sz="1500" b="1" dirty="0">
                <a:latin typeface="Aptos"/>
                <a:ea typeface="Calibri"/>
                <a:cs typeface="Calibri"/>
              </a:rPr>
              <a:t>of the rates?</a:t>
            </a:r>
            <a:endParaRPr lang="en-US" sz="1500" b="1" dirty="0">
              <a:solidFill>
                <a:schemeClr val="tx1"/>
              </a:solidFill>
              <a:latin typeface="Aptos"/>
              <a:ea typeface="Calibri"/>
              <a:cs typeface="Calibri"/>
            </a:endParaRPr>
          </a:p>
          <a:p>
            <a:pPr algn="ctr"/>
            <a:endParaRPr lang="en-US" sz="1500" dirty="0">
              <a:latin typeface="Aptos"/>
              <a:ea typeface="Calibri"/>
              <a:cs typeface="Calibri"/>
            </a:endParaRPr>
          </a:p>
          <a:p>
            <a:pPr algn="ctr"/>
            <a:endParaRPr lang="en-US" sz="1500" dirty="0">
              <a:solidFill>
                <a:schemeClr val="tx1"/>
              </a:solidFill>
              <a:latin typeface="Aptos"/>
              <a:ea typeface="Calibri"/>
              <a:cs typeface="Calibri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0BD35A2-98D1-8C44-7ADB-E5D975AE4C2E}"/>
              </a:ext>
            </a:extLst>
          </p:cNvPr>
          <p:cNvSpPr/>
          <p:nvPr/>
        </p:nvSpPr>
        <p:spPr>
          <a:xfrm>
            <a:off x="9787678" y="1438276"/>
            <a:ext cx="2158300" cy="3768682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085C03F-6BDA-A053-7572-E769059E65B1}"/>
              </a:ext>
            </a:extLst>
          </p:cNvPr>
          <p:cNvSpPr txBox="1"/>
          <p:nvPr/>
        </p:nvSpPr>
        <p:spPr>
          <a:xfrm>
            <a:off x="9540079" y="905133"/>
            <a:ext cx="252412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solidFill>
                  <a:srgbClr val="C00000"/>
                </a:solidFill>
                <a:latin typeface="Aptos"/>
                <a:ea typeface="Calibri"/>
                <a:cs typeface="Calibri"/>
              </a:rPr>
              <a:t>↓</a:t>
            </a:r>
            <a:endParaRPr lang="en-US" sz="3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37181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D65F7F-A9D0-756C-EDC7-0E03AC5E53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Rate Study Report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3355B7-BC9B-F7EE-39C3-3F084D7577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Demonstrates proportionality between costs &amp; rates</a:t>
            </a:r>
          </a:p>
          <a:p>
            <a:r>
              <a:rPr lang="en-US" dirty="0"/>
              <a:t>Provides transparency to the public</a:t>
            </a:r>
          </a:p>
          <a:p>
            <a:r>
              <a:rPr lang="en-US" dirty="0"/>
              <a:t>Critical part of administrative record in event of legal challenge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A0F4F3-BC77-79FF-052B-B70DA68942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1070B-E53E-4F23-90CF-57ED1B7E60C0}" type="slidenum">
              <a:rPr lang="en-US" smtClean="0"/>
              <a:pPr/>
              <a:t>8</a:t>
            </a:fld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21075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A4CD3E-45D2-93A6-DB4C-C11B6F259E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B713EE-0ECC-D5D5-A84C-CEBC258A3A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Financial Plan</a:t>
            </a:r>
          </a:p>
        </p:txBody>
      </p:sp>
    </p:spTree>
    <p:extLst>
      <p:ext uri="{BB962C8B-B14F-4D97-AF65-F5344CB8AC3E}">
        <p14:creationId xmlns:p14="http://schemas.microsoft.com/office/powerpoint/2010/main" val="11725462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WRE Brand Colors">
      <a:dk1>
        <a:sysClr val="windowText" lastClr="000000"/>
      </a:dk1>
      <a:lt1>
        <a:sysClr val="window" lastClr="FFFFFF"/>
      </a:lt1>
      <a:dk2>
        <a:srgbClr val="24C2EB"/>
      </a:dk2>
      <a:lt2>
        <a:srgbClr val="50BB6F"/>
      </a:lt2>
      <a:accent1>
        <a:srgbClr val="9273B3"/>
      </a:accent1>
      <a:accent2>
        <a:srgbClr val="0C487C"/>
      </a:accent2>
      <a:accent3>
        <a:srgbClr val="2E75B5"/>
      </a:accent3>
      <a:accent4>
        <a:srgbClr val="FFC000"/>
      </a:accent4>
      <a:accent5>
        <a:srgbClr val="EEECE1"/>
      </a:accent5>
      <a:accent6>
        <a:srgbClr val="3A3F47"/>
      </a:accent6>
      <a:hlink>
        <a:srgbClr val="0000FF"/>
      </a:hlink>
      <a:folHlink>
        <a:srgbClr val="800080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22B852D7DDF564B912335339C04CDB1" ma:contentTypeVersion="14" ma:contentTypeDescription="Create a new document." ma:contentTypeScope="" ma:versionID="bda7c9934521dee446fbbcc437e3ee51">
  <xsd:schema xmlns:xsd="http://www.w3.org/2001/XMLSchema" xmlns:xs="http://www.w3.org/2001/XMLSchema" xmlns:p="http://schemas.microsoft.com/office/2006/metadata/properties" xmlns:ns2="19c7aef5-4997-4ffa-b13d-1c290862b581" xmlns:ns3="0ef736ca-53ee-45b4-a0ca-13b36d5b21e6" targetNamespace="http://schemas.microsoft.com/office/2006/metadata/properties" ma:root="true" ma:fieldsID="75783af3dc444e4207f4d996cb346a05" ns2:_="" ns3:_="">
    <xsd:import namespace="19c7aef5-4997-4ffa-b13d-1c290862b581"/>
    <xsd:import namespace="0ef736ca-53ee-45b4-a0ca-13b36d5b21e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9c7aef5-4997-4ffa-b13d-1c290862b58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4cdee080-f1cc-4dd7-acd2-adcdb3d97bd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f736ca-53ee-45b4-a0ca-13b36d5b21e6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cf75b3a8-46ab-4839-a9f0-4aefcb4d6af5}" ma:internalName="TaxCatchAll" ma:showField="CatchAllData" ma:web="0ef736ca-53ee-45b4-a0ca-13b36d5b21e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ef736ca-53ee-45b4-a0ca-13b36d5b21e6" xsi:nil="true"/>
    <lcf76f155ced4ddcb4097134ff3c332f xmlns="19c7aef5-4997-4ffa-b13d-1c290862b581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B28675C-EFF9-4131-846E-D527A103B60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9c7aef5-4997-4ffa-b13d-1c290862b581"/>
    <ds:schemaRef ds:uri="0ef736ca-53ee-45b4-a0ca-13b36d5b21e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0478DA0-6B06-4186-8EE6-626C84D5EB0D}">
  <ds:schemaRefs>
    <ds:schemaRef ds:uri="http://purl.org/dc/terms/"/>
    <ds:schemaRef ds:uri="19c7aef5-4997-4ffa-b13d-1c290862b581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0ef736ca-53ee-45b4-a0ca-13b36d5b21e6"/>
    <ds:schemaRef ds:uri="http://www.w3.org/XML/1998/namespace"/>
    <ds:schemaRef ds:uri="http://purl.org/dc/dcmitype/"/>
    <ds:schemaRef ds:uri="http://schemas.microsoft.com/office/2006/documentManagement/typ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EC1C9290-9E60-4FB8-A3AC-3A6390F326E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6798</TotalTime>
  <Words>2730</Words>
  <Application>Microsoft Office PowerPoint</Application>
  <PresentationFormat>Widescreen</PresentationFormat>
  <Paragraphs>770</Paragraphs>
  <Slides>33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8" baseType="lpstr">
      <vt:lpstr>Aptos</vt:lpstr>
      <vt:lpstr>Arial</vt:lpstr>
      <vt:lpstr>Calibri</vt:lpstr>
      <vt:lpstr>Wingdings</vt:lpstr>
      <vt:lpstr>Office Theme</vt:lpstr>
      <vt:lpstr>SCOTTS VALLEY WATER DISTRICT  2026 RATE STUDY</vt:lpstr>
      <vt:lpstr>Agenda</vt:lpstr>
      <vt:lpstr>Rate Study Goal</vt:lpstr>
      <vt:lpstr>Rate Study Schedule</vt:lpstr>
      <vt:lpstr>Rate Study Overview</vt:lpstr>
      <vt:lpstr>Proposition 218 (Article XIIIC and XIIID of California Constitution)</vt:lpstr>
      <vt:lpstr>Rate Study Process</vt:lpstr>
      <vt:lpstr>Rate Study Report</vt:lpstr>
      <vt:lpstr>Financial Plan</vt:lpstr>
      <vt:lpstr>Key Assumptions: Operations &amp; Maintenance Expenses</vt:lpstr>
      <vt:lpstr>Key Assumptions: Capital Improvement Plan Expenses</vt:lpstr>
      <vt:lpstr>Reserve Policy</vt:lpstr>
      <vt:lpstr>Status Quo Financial Plan:  Potable &amp; Recycled Water  Funds Combined</vt:lpstr>
      <vt:lpstr>Proposed Financial Plan:  Potable &amp; Recycled Water  Funds Combined</vt:lpstr>
      <vt:lpstr>Revenue Adjustment Summary</vt:lpstr>
      <vt:lpstr>Rate Design</vt:lpstr>
      <vt:lpstr>Current Rate Structure</vt:lpstr>
      <vt:lpstr>Proposed Rate Structure Changes</vt:lpstr>
      <vt:lpstr>Proposed Five-Year Rate Schedule</vt:lpstr>
      <vt:lpstr>Monthly Bill Impacts in First Year: Single Family Residential</vt:lpstr>
      <vt:lpstr>Single Family Residential Monthly Bill Comparison</vt:lpstr>
      <vt:lpstr>Monthly Bill Impacts in First Year: Multi-Family Residential</vt:lpstr>
      <vt:lpstr>Monthly Bill Impacts in First Year: Commercial/Industrial/Institutional</vt:lpstr>
      <vt:lpstr>Monthly Bill Impacts in First Year: Landscape Potable</vt:lpstr>
      <vt:lpstr>Monthly Bill Impacts in First Year: Landscape Recycled</vt:lpstr>
      <vt:lpstr>Monthly Bill Impacts over Next Five Years: All Customer Class </vt:lpstr>
      <vt:lpstr>Discussion &amp; Next Steps</vt:lpstr>
      <vt:lpstr>Next Steps</vt:lpstr>
      <vt:lpstr>PowerPoint Presentation</vt:lpstr>
      <vt:lpstr>Back-up Slides</vt:lpstr>
      <vt:lpstr>Key Financial Plan Assumptions: Water Demand</vt:lpstr>
      <vt:lpstr>Key Financial Plan Assumptions: CIP</vt:lpstr>
      <vt:lpstr>Exhaustion of Remedies (Government Code Section 53759.1)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Voodoo Powerpoint</dc:title>
  <dc:subject/>
  <dc:creator>Nancy Phan</dc:creator>
  <cp:keywords/>
  <dc:description/>
  <cp:lastModifiedBy>Charles Diamond</cp:lastModifiedBy>
  <cp:revision>23</cp:revision>
  <cp:lastPrinted>2025-01-08T02:26:09Z</cp:lastPrinted>
  <dcterms:created xsi:type="dcterms:W3CDTF">2017-07-25T02:03:18Z</dcterms:created>
  <dcterms:modified xsi:type="dcterms:W3CDTF">2026-06-03T23:31:31Z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0x010100B22B852D7DDF564B912335339C04CDB1</vt:lpwstr>
  </property>
  <property fmtid="{D5CDD505-2E9C-101B-9397-08002B2CF9AE}" pid="3" name="MediaServiceImageTags">
    <vt:lpwstr/>
  </property>
</Properties>
</file>